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323" r:id="rId2"/>
    <p:sldId id="257" r:id="rId3"/>
    <p:sldId id="263" r:id="rId4"/>
    <p:sldId id="258" r:id="rId5"/>
    <p:sldId id="259" r:id="rId6"/>
    <p:sldId id="260" r:id="rId7"/>
    <p:sldId id="296" r:id="rId8"/>
    <p:sldId id="297" r:id="rId9"/>
    <p:sldId id="294" r:id="rId10"/>
    <p:sldId id="291" r:id="rId11"/>
    <p:sldId id="284" r:id="rId12"/>
    <p:sldId id="306" r:id="rId13"/>
    <p:sldId id="307" r:id="rId14"/>
    <p:sldId id="308" r:id="rId15"/>
    <p:sldId id="309" r:id="rId16"/>
    <p:sldId id="276" r:id="rId17"/>
    <p:sldId id="310" r:id="rId18"/>
    <p:sldId id="293" r:id="rId19"/>
    <p:sldId id="261" r:id="rId20"/>
    <p:sldId id="262" r:id="rId21"/>
    <p:sldId id="311" r:id="rId22"/>
    <p:sldId id="267" r:id="rId23"/>
    <p:sldId id="271" r:id="rId24"/>
    <p:sldId id="313" r:id="rId25"/>
    <p:sldId id="287" r:id="rId26"/>
    <p:sldId id="281" r:id="rId27"/>
    <p:sldId id="316" r:id="rId28"/>
    <p:sldId id="315" r:id="rId29"/>
    <p:sldId id="319" r:id="rId30"/>
    <p:sldId id="318" r:id="rId3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72" autoAdjust="0"/>
  </p:normalViewPr>
  <p:slideViewPr>
    <p:cSldViewPr>
      <p:cViewPr varScale="1">
        <p:scale>
          <a:sx n="109" d="100"/>
          <a:sy n="109" d="100"/>
        </p:scale>
        <p:origin x="16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784511784511785E-2"/>
          <c:y val="3.4727703235990531E-2"/>
          <c:w val="0.61753877356239562"/>
          <c:h val="0.93054459352801899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Всего предусмотренно 1 336 220,80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08A-4B51-A230-8F39585B77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08A-4B51-A230-8F39585B77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08A-4B51-A230-8F39585B77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08A-4B51-A230-8F39585B770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МП "Развитие социально-культурной сферы в городском округе Анадырь на  2020-2025 годы" - 82 381,8 тыс. рублей.</c:v>
                </c:pt>
                <c:pt idx="1">
                  <c:v>МП "Развитие образования и молодежная политика на территории городского округа Анадырь на 2020-2025 годы" - 1 253 839,0 тыс.рублей</c:v>
                </c:pt>
              </c:strCache>
            </c:strRef>
          </c:cat>
          <c:val>
            <c:numRef>
              <c:f>Лист1!$C$2:$C$3</c:f>
              <c:numCache>
                <c:formatCode>_(* #,##0.00_);_(* \(#,##0.00\);_(* "-"??_);_(@_)</c:formatCode>
                <c:ptCount val="2"/>
                <c:pt idx="0">
                  <c:v>82381.8</c:v>
                </c:pt>
                <c:pt idx="1">
                  <c:v>1253839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2-41F3-9709-B51F9705C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57581059943259"/>
          <c:y val="0.36695349545395223"/>
          <c:w val="0.32858917256555054"/>
          <c:h val="0.3487446942060418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E2B-43CA-9079-E4F97AB803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E2B-43CA-9079-E4F97AB803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B1D-4A70-A52B-8FDE3BCD993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- 56 464,2 тыс. рублей</c:v>
                </c:pt>
                <c:pt idx="1">
                  <c:v>Окружной бюджет - 980 181,2 тыс. рублей</c:v>
                </c:pt>
                <c:pt idx="2">
                  <c:v>Местный бюджет - 299 575,4 тыс. рублей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56464.2</c:v>
                </c:pt>
                <c:pt idx="1">
                  <c:v>980181.2</c:v>
                </c:pt>
                <c:pt idx="2">
                  <c:v>299575.40000000002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7-4688-8D0C-3F121F2F953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МП "Развитие образования и молодежная политика на территории городского округа Анадырь на 2020 -2025 годы"</c:v>
                </c:pt>
                <c:pt idx="1">
                  <c:v>МП "Развитие социально-культурной сферы в городском округе Анадырь на 2020-2025 годы"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1253839</c:v>
                </c:pt>
                <c:pt idx="1">
                  <c:v>82381.8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1-4183-9AED-D2B9FBFA57D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МП "Развитие образования и молодежная политика на территории городского округа Анадырь на 2020 -2025 годы"</c:v>
                </c:pt>
                <c:pt idx="1">
                  <c:v>МП "Развитие социально-культурной сферы в городском округе Анадырь на 2020-2025 годы"</c:v>
                </c:pt>
              </c:strCache>
            </c:strRef>
          </c:cat>
          <c:val>
            <c:numRef>
              <c:f>Лист1!$C$2:$C$3</c:f>
              <c:numCache>
                <c:formatCode>_-* #,##0.0\ _₽_-;\-* #,##0.0\ _₽_-;_-* "-"??\ _₽_-;_-@_-</c:formatCode>
                <c:ptCount val="2"/>
                <c:pt idx="0">
                  <c:v>1252184</c:v>
                </c:pt>
                <c:pt idx="1">
                  <c:v>82312.3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D1-4183-9AED-D2B9FBFA57D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Лист1!$A$2:$A$3</c:f>
              <c:strCache>
                <c:ptCount val="2"/>
                <c:pt idx="0">
                  <c:v>МП "Развитие образования и молодежная политика на территории городского округа Анадырь на 2020 -2025 годы"</c:v>
                </c:pt>
                <c:pt idx="1">
                  <c:v>МП "Развитие социально-культурной сферы в городском округе Анадырь на 2020-2025 годы"</c:v>
                </c:pt>
              </c:strCache>
            </c:strRef>
          </c:cat>
          <c:val>
            <c:numRef>
              <c:f>Лист1!$D$2:$D$3</c:f>
              <c:numCache>
                <c:formatCode>0.0%</c:formatCode>
                <c:ptCount val="2"/>
                <c:pt idx="0">
                  <c:v>0.99868005381871194</c:v>
                </c:pt>
                <c:pt idx="1">
                  <c:v>0.99915636706165678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D1-4183-9AED-D2B9FBFA5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387856"/>
        <c:axId val="177388248"/>
      </c:barChart>
      <c:catAx>
        <c:axId val="177387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7388248"/>
        <c:crosses val="autoZero"/>
        <c:auto val="1"/>
        <c:lblAlgn val="ctr"/>
        <c:lblOffset val="100"/>
        <c:noMultiLvlLbl val="0"/>
      </c:catAx>
      <c:valAx>
        <c:axId val="1773882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endParaRPr lang="ru-RU"/>
              </a:p>
              <a:p>
                <a:pPr>
                  <a:defRPr/>
                </a:pPr>
                <a:endParaRPr lang="ru-RU"/>
              </a:p>
            </c:rich>
          </c:tx>
          <c:layout/>
          <c:overlay val="0"/>
        </c:title>
        <c:numFmt formatCode="_-* #,##0.0\ _₽_-;\-* #,##0.0\ _₽_-;_-* &quot;-&quot;??\ _₽_-;_-@_-" sourceLinked="1"/>
        <c:majorTickMark val="none"/>
        <c:minorTickMark val="none"/>
        <c:tickLblPos val="nextTo"/>
        <c:crossAx val="1773878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Подпрограммы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ПП «Дошкольное образование на территории городского округа Анадырь» - 470 154,0  тыс. рублей</c:v>
                </c:pt>
                <c:pt idx="1">
                  <c:v>ПП «Общее образование на территории городского округа Анадырь» - 516 131,9 тыс. рублей</c:v>
                </c:pt>
                <c:pt idx="2">
                  <c:v>ПП «Дополнительное образование на территории городского округа Анадырь» - 170 208,3 тыс. рублей</c:v>
                </c:pt>
                <c:pt idx="3">
                  <c:v>ПП «Развитие образования на территории городского округа Анадырь» - 84 570,0 тыс. рублей</c:v>
                </c:pt>
                <c:pt idx="4">
                  <c:v>ПП «Молодёжная политика на территории городского округа Анадырь» - 12 774,8 тыс. рублей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470154</c:v>
                </c:pt>
                <c:pt idx="1">
                  <c:v>516131.9</c:v>
                </c:pt>
                <c:pt idx="2">
                  <c:v>170208.3</c:v>
                </c:pt>
                <c:pt idx="3">
                  <c:v>84570</c:v>
                </c:pt>
                <c:pt idx="4">
                  <c:v>12774.8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6-4588-A4A0-9FCFEBB8901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955016039661707"/>
          <c:y val="0.14482312879761117"/>
          <c:w val="0.33119058034412363"/>
          <c:h val="0.819836348032788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BD582C"/>
            </a:solidFill>
            <a:ln>
              <a:solidFill>
                <a:srgbClr val="E48312">
                  <a:lumMod val="60000"/>
                  <a:lumOff val="40000"/>
                </a:srgbClr>
              </a:solidFill>
            </a:ln>
          </c:spPr>
          <c:invertIfNegative val="0"/>
          <c:cat>
            <c:strRef>
              <c:f>Лист1!$A$2:$A$6</c:f>
              <c:strCache>
                <c:ptCount val="5"/>
                <c:pt idx="0">
                  <c:v>ПП «Дошкольное образование на территории городского округа Анадырь»</c:v>
                </c:pt>
                <c:pt idx="1">
                  <c:v>ПП «Общее образование на территории городского округа Анадырь»</c:v>
                </c:pt>
                <c:pt idx="2">
                  <c:v>ПП «Дополнительное образование на территории городского округа Анадырь»</c:v>
                </c:pt>
                <c:pt idx="3">
                  <c:v>ПП «Развитие образования на территории городского округа Анадырь»</c:v>
                </c:pt>
                <c:pt idx="4">
                  <c:v>ПП «Молодёжная политика на территории городского округа Анадырь»</c:v>
                </c:pt>
              </c:strCache>
            </c:strRef>
          </c:cat>
          <c:val>
            <c:numRef>
              <c:f>Лист1!$B$2:$B$6</c:f>
              <c:numCache>
                <c:formatCode>_-* #,##0.0\ _₽_-;\-* #,##0.0\ _₽_-;_-* "-"??\ _₽_-;_-@_-</c:formatCode>
                <c:ptCount val="5"/>
                <c:pt idx="0" formatCode="#,##0.0">
                  <c:v>470154</c:v>
                </c:pt>
                <c:pt idx="1">
                  <c:v>516131.9</c:v>
                </c:pt>
                <c:pt idx="2">
                  <c:v>170208.3</c:v>
                </c:pt>
                <c:pt idx="3">
                  <c:v>84570</c:v>
                </c:pt>
                <c:pt idx="4">
                  <c:v>12774.8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4-4414-BE88-992B30010B5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rgbClr val="E48312"/>
            </a:solidFill>
            <a:ln>
              <a:solidFill>
                <a:srgbClr val="E48312">
                  <a:lumMod val="60000"/>
                  <a:lumOff val="40000"/>
                </a:srgbClr>
              </a:solidFill>
            </a:ln>
          </c:spPr>
          <c:invertIfNegative val="0"/>
          <c:cat>
            <c:strRef>
              <c:f>Лист1!$A$2:$A$6</c:f>
              <c:strCache>
                <c:ptCount val="5"/>
                <c:pt idx="0">
                  <c:v>ПП «Дошкольное образование на территории городского округа Анадырь»</c:v>
                </c:pt>
                <c:pt idx="1">
                  <c:v>ПП «Общее образование на территории городского округа Анадырь»</c:v>
                </c:pt>
                <c:pt idx="2">
                  <c:v>ПП «Дополнительное образование на территории городского округа Анадырь»</c:v>
                </c:pt>
                <c:pt idx="3">
                  <c:v>ПП «Развитие образования на территории городского округа Анадырь»</c:v>
                </c:pt>
                <c:pt idx="4">
                  <c:v>ПП «Молодёжная политика на территории городского округа Анадырь»</c:v>
                </c:pt>
              </c:strCache>
            </c:strRef>
          </c:cat>
          <c:val>
            <c:numRef>
              <c:f>Лист1!$C$2:$C$6</c:f>
              <c:numCache>
                <c:formatCode>_-* #,##0.0\ _₽_-;\-* #,##0.0\ _₽_-;_-* "-"??\ _₽_-;_-@_-</c:formatCode>
                <c:ptCount val="5"/>
                <c:pt idx="0" formatCode="#,##0.0">
                  <c:v>468822</c:v>
                </c:pt>
                <c:pt idx="1">
                  <c:v>515915.8</c:v>
                </c:pt>
                <c:pt idx="2">
                  <c:v>170207.8</c:v>
                </c:pt>
                <c:pt idx="3">
                  <c:v>84466</c:v>
                </c:pt>
                <c:pt idx="4" formatCode="_(* #,##0.00_);_(* \(#,##0.00\);_(* &quot;-&quot;??_);_(@_)">
                  <c:v>12772.4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4-4414-BE88-992B30010B5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Лист1!$A$2:$A$6</c:f>
              <c:strCache>
                <c:ptCount val="5"/>
                <c:pt idx="0">
                  <c:v>ПП «Дошкольное образование на территории городского округа Анадырь»</c:v>
                </c:pt>
                <c:pt idx="1">
                  <c:v>ПП «Общее образование на территории городского округа Анадырь»</c:v>
                </c:pt>
                <c:pt idx="2">
                  <c:v>ПП «Дополнительное образование на территории городского округа Анадырь»</c:v>
                </c:pt>
                <c:pt idx="3">
                  <c:v>ПП «Развитие образования на территории городского округа Анадырь»</c:v>
                </c:pt>
                <c:pt idx="4">
                  <c:v>ПП «Молодёжная политика на территории городского округа Анадырь»</c:v>
                </c:pt>
              </c:strCache>
            </c:strRef>
          </c:cat>
          <c:val>
            <c:numRef>
              <c:f>Лист1!$D$2:$D$6</c:f>
              <c:numCache>
                <c:formatCode>0.0%</c:formatCode>
                <c:ptCount val="5"/>
                <c:pt idx="0">
                  <c:v>0.99716688574382006</c:v>
                </c:pt>
                <c:pt idx="1">
                  <c:v>0.99958130857635419</c:v>
                </c:pt>
                <c:pt idx="2">
                  <c:v>0.9999970624229253</c:v>
                </c:pt>
                <c:pt idx="3">
                  <c:v>0.99877024949745774</c:v>
                </c:pt>
                <c:pt idx="4">
                  <c:v>0.99981213013119585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4-4414-BE88-992B30010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389816"/>
        <c:axId val="177390208"/>
      </c:barChart>
      <c:catAx>
        <c:axId val="177389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7390208"/>
        <c:crosses val="autoZero"/>
        <c:auto val="1"/>
        <c:lblAlgn val="ctr"/>
        <c:lblOffset val="100"/>
        <c:noMultiLvlLbl val="0"/>
      </c:catAx>
      <c:valAx>
        <c:axId val="1773902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endParaRPr lang="ru-RU"/>
              </a:p>
              <a:p>
                <a:pPr>
                  <a:defRPr/>
                </a:pPr>
                <a:endParaRPr lang="ru-RU"/>
              </a:p>
            </c:rich>
          </c:tx>
          <c:layout/>
          <c:overlay val="0"/>
        </c:title>
        <c:numFmt formatCode="#,##0.0" sourceLinked="1"/>
        <c:majorTickMark val="none"/>
        <c:minorTickMark val="none"/>
        <c:tickLblPos val="nextTo"/>
        <c:crossAx val="1773898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30"/>
      <c:rotY val="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Подпрограммы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rgbClr val="BD582C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0-A905-4856-97C5-A7106F26F5AD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F36E-43DF-8BD1-6588622D5DE8}"/>
              </c:ext>
            </c:extLst>
          </c:dPt>
          <c:dPt>
            <c:idx val="2"/>
            <c:bubble3D val="0"/>
            <c:spPr>
              <a:solidFill>
                <a:srgbClr val="E48312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F36E-43DF-8BD1-6588622D5DE8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6-0E91-4D1F-9F20-BC5625D01F2D}"/>
              </c:ext>
            </c:extLst>
          </c:dPt>
          <c:dLbls>
            <c:dLbl>
              <c:idx val="1"/>
              <c:layout>
                <c:manualLayout>
                  <c:x val="-0.13102693602693605"/>
                  <c:y val="-9.45080759932631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36E-43DF-8BD1-6588622D5DE8}"/>
                </c:ext>
              </c:extLst>
            </c:dLbl>
            <c:dLbl>
              <c:idx val="2"/>
              <c:layout>
                <c:manualLayout>
                  <c:x val="-2.3737903974124508E-2"/>
                  <c:y val="-5.8908824242273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36E-43DF-8BD1-6588622D5DE8}"/>
                </c:ext>
              </c:extLst>
            </c:dLbl>
            <c:dLbl>
              <c:idx val="3"/>
              <c:layout>
                <c:manualLayout>
                  <c:x val="0.13973063973063968"/>
                  <c:y val="-2.55853929860977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84511784511785"/>
                      <c:h val="6.07734806629834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E91-4D1F-9F20-BC5625D01F2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ПП "Развитие культуры и укрепление единого культурно-информационного пространства в городском округе Анадырь" - 77 447,1 тыс. рублей</c:v>
                </c:pt>
                <c:pt idx="1">
                  <c:v>ПП "Развитие физической культуры и спорта в городском округе Анадырь" - 4 198,8 тыс. рублей</c:v>
                </c:pt>
                <c:pt idx="2">
                  <c:v>ПП "Активное долголетие в городском округе Анадырь"                                                - 435,9 тыс. рублей</c:v>
                </c:pt>
                <c:pt idx="3">
                  <c:v>ПП "Материальное обеспечение отрасли культуры" - 300,0 тыс. рублей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77447.100000000006</c:v>
                </c:pt>
                <c:pt idx="1">
                  <c:v>4198.8</c:v>
                </c:pt>
                <c:pt idx="2">
                  <c:v>435.9</c:v>
                </c:pt>
                <c:pt idx="3" formatCode="0.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7-4633-A278-05931F11FE7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717861024947644"/>
          <c:y val="8.839356406416049E-2"/>
          <c:w val="0.32973501418383311"/>
          <c:h val="0.7703188758863706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E4831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ПП "Развитие культуры и укрепление единого культурно-информационного пространства в городском округе Анадырь"</c:v>
                </c:pt>
                <c:pt idx="1">
                  <c:v>ПП "Развитие физической культуры и спорта в городском округе Анадырь"</c:v>
                </c:pt>
                <c:pt idx="2">
                  <c:v>ПП "Активное долголетие в городском округе Анадырь"</c:v>
                </c:pt>
                <c:pt idx="3">
                  <c:v>ПП"Материальное обеспечение отрасли культуры"</c:v>
                </c:pt>
              </c:strCache>
            </c:strRef>
          </c:cat>
          <c:val>
            <c:numRef>
              <c:f>Лист1!$B$2:$B$5</c:f>
              <c:numCache>
                <c:formatCode>_-* #,##0.0\ _₽_-;\-* #,##0.0\ _₽_-;_-* "-"??\ _₽_-;_-@_-</c:formatCode>
                <c:ptCount val="4"/>
                <c:pt idx="0" formatCode="#,##0.0">
                  <c:v>77447.100000000006</c:v>
                </c:pt>
                <c:pt idx="1">
                  <c:v>4198.8</c:v>
                </c:pt>
                <c:pt idx="2" formatCode="General">
                  <c:v>435.9</c:v>
                </c:pt>
                <c:pt idx="3" formatCode="#,##0.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8-4840-93F9-81C40917A4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ПП "Развитие культуры и укрепление единого культурно-информационного пространства в городском округе Анадырь"</c:v>
                </c:pt>
                <c:pt idx="1">
                  <c:v>ПП "Развитие физической культуры и спорта в городском округе Анадырь"</c:v>
                </c:pt>
                <c:pt idx="2">
                  <c:v>ПП "Активное долголетие в городском округе Анадырь"</c:v>
                </c:pt>
                <c:pt idx="3">
                  <c:v>ПП"Материальное обеспечение отрасли культуры"</c:v>
                </c:pt>
              </c:strCache>
            </c:strRef>
          </c:cat>
          <c:val>
            <c:numRef>
              <c:f>Лист1!$C$2:$C$5</c:f>
              <c:numCache>
                <c:formatCode>_-* #,##0.0\ _₽_-;\-* #,##0.0\ _₽_-;_-* "-"??\ _₽_-;_-@_-</c:formatCode>
                <c:ptCount val="4"/>
                <c:pt idx="0" formatCode="#,##0.0">
                  <c:v>77387.5</c:v>
                </c:pt>
                <c:pt idx="1">
                  <c:v>4188.8999999999996</c:v>
                </c:pt>
                <c:pt idx="2" formatCode="General">
                  <c:v>435.9</c:v>
                </c:pt>
                <c:pt idx="3" formatCode="#,##0.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68-4840-93F9-81C40917A4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Лист1!$A$2:$A$5</c:f>
              <c:strCache>
                <c:ptCount val="4"/>
                <c:pt idx="0">
                  <c:v>ПП "Развитие культуры и укрепление единого культурно-информационного пространства в городском округе Анадырь"</c:v>
                </c:pt>
                <c:pt idx="1">
                  <c:v>ПП "Развитие физической культуры и спорта в городском округе Анадырь"</c:v>
                </c:pt>
                <c:pt idx="2">
                  <c:v>ПП "Активное долголетие в городском округе Анадырь"</c:v>
                </c:pt>
                <c:pt idx="3">
                  <c:v>ПП"Материальное обеспечение отрасли культуры"</c:v>
                </c:pt>
              </c:strCache>
            </c:strRef>
          </c:cat>
          <c:val>
            <c:numRef>
              <c:f>Лист1!$D$2:$D$5</c:f>
              <c:numCache>
                <c:formatCode>0.0%</c:formatCode>
                <c:ptCount val="4"/>
                <c:pt idx="0">
                  <c:v>0.99923044245685111</c:v>
                </c:pt>
                <c:pt idx="1">
                  <c:v>0.99764218348099443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68-4840-93F9-81C40917A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937472"/>
        <c:axId val="180937864"/>
      </c:barChart>
      <c:catAx>
        <c:axId val="180937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0937864"/>
        <c:crosses val="autoZero"/>
        <c:auto val="1"/>
        <c:lblAlgn val="ctr"/>
        <c:lblOffset val="100"/>
        <c:noMultiLvlLbl val="0"/>
      </c:catAx>
      <c:valAx>
        <c:axId val="1809378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endParaRPr lang="ru-RU"/>
              </a:p>
              <a:p>
                <a:pPr>
                  <a:defRPr/>
                </a:pPr>
                <a:endParaRPr lang="ru-RU"/>
              </a:p>
            </c:rich>
          </c:tx>
          <c:layout/>
          <c:overlay val="0"/>
        </c:title>
        <c:numFmt formatCode="#,##0.0" sourceLinked="1"/>
        <c:majorTickMark val="none"/>
        <c:minorTickMark val="none"/>
        <c:tickLblPos val="nextTo"/>
        <c:crossAx val="1809374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8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5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57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10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62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5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94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20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26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47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EF5866-A458-4421-85B1-B6FDF161C3A7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4CE93E3-6FFB-4B7D-A512-1376F95D039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39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116" y="2398253"/>
            <a:ext cx="7541722" cy="3200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</a:t>
            </a:r>
            <a:br>
              <a:rPr lang="ru-RU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муниципальных программ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социальной политике Администрации городского округа Анадырь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1" y="908720"/>
            <a:ext cx="2862314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08720"/>
            <a:ext cx="2786217" cy="4752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908720"/>
            <a:ext cx="320435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23052"/>
            <a:ext cx="7349440" cy="13777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мероприятие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и проведение ремонтных работ (реконструкция) на объектах инфраструктуры образования»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-29 471,9 тыс. рублей, факт – 29 471,8 тыс. рублей (100,0 %)</a:t>
            </a:r>
            <a:endParaRPr lang="ru-RU" sz="2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716103"/>
              </p:ext>
            </p:extLst>
          </p:nvPr>
        </p:nvGraphicFramePr>
        <p:xfrm>
          <a:off x="323528" y="1909172"/>
          <a:ext cx="8352928" cy="1320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9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инфраструктуры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 ремонтных работ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МАУ ДО «Детская школа искусств городского округа Анадырь»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1 171, 5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МАУ ДО «Дворец детского и юношеского творчества городского округа Анадырь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316,5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80938"/>
            <a:ext cx="3600400" cy="2809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3593"/>
            <a:ext cx="4104456" cy="27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2586"/>
              </p:ext>
            </p:extLst>
          </p:nvPr>
        </p:nvGraphicFramePr>
        <p:xfrm>
          <a:off x="755576" y="332656"/>
          <a:ext cx="7992888" cy="174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635">
                  <a:extLst>
                    <a:ext uri="{9D8B030D-6E8A-4147-A177-3AD203B41FA5}">
                      <a16:colId xmlns:a16="http://schemas.microsoft.com/office/drawing/2014/main" val="2084877711"/>
                    </a:ext>
                  </a:extLst>
                </a:gridCol>
                <a:gridCol w="4134253">
                  <a:extLst>
                    <a:ext uri="{9D8B030D-6E8A-4147-A177-3AD203B41FA5}">
                      <a16:colId xmlns:a16="http://schemas.microsoft.com/office/drawing/2014/main" val="2699471133"/>
                    </a:ext>
                  </a:extLst>
                </a:gridCol>
              </a:tblGrid>
              <a:tr h="438274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организации городского округа Анадырь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 ремонтных работ тыс. рублей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09156"/>
                  </a:ext>
                </a:extLst>
              </a:tr>
              <a:tr h="43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«Средняя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общеобразовательная школа №1 города Анадырь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11 548,7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129363"/>
                  </a:ext>
                </a:extLst>
              </a:tr>
              <a:tr h="641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«Основная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общеобразовательная школа №1 города Анадырь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757,0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74977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65970"/>
              </p:ext>
            </p:extLst>
          </p:nvPr>
        </p:nvGraphicFramePr>
        <p:xfrm>
          <a:off x="755576" y="2780928"/>
          <a:ext cx="7992888" cy="365760"/>
        </p:xfrm>
        <a:graphic>
          <a:graphicData uri="http://schemas.openxmlformats.org/drawingml/2006/table">
            <a:tbl>
              <a:tblPr/>
              <a:tblGrid>
                <a:gridCol w="7992888">
                  <a:extLst>
                    <a:ext uri="{9D8B030D-6E8A-4147-A177-3AD203B41FA5}">
                      <a16:colId xmlns:a16="http://schemas.microsoft.com/office/drawing/2014/main" val="3819976191"/>
                    </a:ext>
                  </a:extLst>
                </a:gridCol>
              </a:tblGrid>
              <a:tr h="325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mpd="sng">
                      <a:solidFill>
                        <a:schemeClr val="tx1"/>
                      </a:solidFill>
                      <a:prstDash val="solid"/>
                    </a:lnL>
                    <a:lnR w="3175" cmpd="sng">
                      <a:solidFill>
                        <a:schemeClr val="tx1"/>
                      </a:solidFill>
                      <a:prstDash val="solid"/>
                    </a:lnR>
                    <a:lnT w="3175" cmpd="sng">
                      <a:solidFill>
                        <a:schemeClr val="tx1"/>
                      </a:solidFill>
                      <a:prstDash val="solid"/>
                    </a:lnT>
                    <a:lnB w="31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5781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89730"/>
            <a:ext cx="3888432" cy="3815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9730"/>
            <a:ext cx="4176464" cy="38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71204"/>
              </p:ext>
            </p:extLst>
          </p:nvPr>
        </p:nvGraphicFramePr>
        <p:xfrm>
          <a:off x="668215" y="2866292"/>
          <a:ext cx="7144145" cy="764931"/>
        </p:xfrm>
        <a:graphic>
          <a:graphicData uri="http://schemas.openxmlformats.org/drawingml/2006/table">
            <a:tbl>
              <a:tblPr/>
              <a:tblGrid>
                <a:gridCol w="7144145">
                  <a:extLst>
                    <a:ext uri="{9D8B030D-6E8A-4147-A177-3AD203B41FA5}">
                      <a16:colId xmlns:a16="http://schemas.microsoft.com/office/drawing/2014/main" val="1158933915"/>
                    </a:ext>
                  </a:extLst>
                </a:gridCol>
              </a:tblGrid>
              <a:tr h="7649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mpd="sng">
                      <a:noFill/>
                      <a:prstDash val="solid"/>
                    </a:lnL>
                    <a:lnR w="3175" cmpd="sng">
                      <a:noFill/>
                      <a:prstDash val="solid"/>
                    </a:lnR>
                    <a:lnT w="3175" cmpd="sng">
                      <a:noFill/>
                      <a:prstDash val="solid"/>
                    </a:lnT>
                    <a:lnB w="3175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68151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349394"/>
              </p:ext>
            </p:extLst>
          </p:nvPr>
        </p:nvGraphicFramePr>
        <p:xfrm>
          <a:off x="668215" y="332656"/>
          <a:ext cx="7792218" cy="2296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9715">
                  <a:extLst>
                    <a:ext uri="{9D8B030D-6E8A-4147-A177-3AD203B41FA5}">
                      <a16:colId xmlns:a16="http://schemas.microsoft.com/office/drawing/2014/main" val="3240743118"/>
                    </a:ext>
                  </a:extLst>
                </a:gridCol>
                <a:gridCol w="3972503">
                  <a:extLst>
                    <a:ext uri="{9D8B030D-6E8A-4147-A177-3AD203B41FA5}">
                      <a16:colId xmlns:a16="http://schemas.microsoft.com/office/drawing/2014/main" val="163265885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организации городского округа Анадырь</a:t>
                      </a:r>
                      <a:endParaRPr lang="ru-RU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 ремонтных работ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тыс.рублей</a:t>
                      </a:r>
                      <a:endParaRPr lang="ru-RU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834318"/>
                  </a:ext>
                </a:extLst>
              </a:tr>
              <a:tr h="3854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«Детский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сад «Сказка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городского округа Анадырь</a:t>
                      </a:r>
                      <a:endParaRPr lang="ru-RU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5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973,4</a:t>
                      </a:r>
                      <a:endParaRPr lang="ru-RU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487521"/>
                  </a:ext>
                </a:extLst>
              </a:tr>
              <a:tr h="3854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«Детский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сад «Парус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городского округа Анадырь</a:t>
                      </a:r>
                      <a:endParaRPr lang="ru-RU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5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568,9</a:t>
                      </a:r>
                      <a:endParaRPr lang="ru-RU" sz="15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96850"/>
                  </a:ext>
                </a:extLst>
              </a:tr>
              <a:tr h="550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«Детский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сад «Олененок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села </a:t>
                      </a: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Тавайваам</a:t>
                      </a:r>
                      <a:endParaRPr lang="ru-RU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135,7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548890"/>
                  </a:ext>
                </a:extLst>
              </a:tr>
            </a:tbl>
          </a:graphicData>
        </a:graphic>
      </p:graphicFrame>
      <p:pic>
        <p:nvPicPr>
          <p:cNvPr id="6" name="Рисунок 5" descr="C:\Users\Директор\Desktop\КОЛЕСНИКОВОЙ ГТО\Фото для Кости\Рисунок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" t="33793" r="26135" b="-6897"/>
          <a:stretch/>
        </p:blipFill>
        <p:spPr bwMode="auto">
          <a:xfrm>
            <a:off x="395536" y="2996953"/>
            <a:ext cx="252028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Заведующий\Desktop\Paru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21332" r="32896" b="14476"/>
          <a:stretch/>
        </p:blipFill>
        <p:spPr bwMode="auto">
          <a:xfrm>
            <a:off x="2915816" y="2996952"/>
            <a:ext cx="2808312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6" r="28742" b="26795"/>
          <a:stretch/>
        </p:blipFill>
        <p:spPr>
          <a:xfrm>
            <a:off x="5724128" y="2996952"/>
            <a:ext cx="2736305" cy="2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155126"/>
              </p:ext>
            </p:extLst>
          </p:nvPr>
        </p:nvGraphicFramePr>
        <p:xfrm>
          <a:off x="1835696" y="1459522"/>
          <a:ext cx="6569750" cy="4751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4875">
                  <a:extLst>
                    <a:ext uri="{9D8B030D-6E8A-4147-A177-3AD203B41FA5}">
                      <a16:colId xmlns:a16="http://schemas.microsoft.com/office/drawing/2014/main" val="3574970425"/>
                    </a:ext>
                  </a:extLst>
                </a:gridCol>
                <a:gridCol w="3284875">
                  <a:extLst>
                    <a:ext uri="{9D8B030D-6E8A-4147-A177-3AD203B41FA5}">
                      <a16:colId xmlns:a16="http://schemas.microsoft.com/office/drawing/2014/main" val="2527426344"/>
                    </a:ext>
                  </a:extLst>
                </a:gridCol>
              </a:tblGrid>
              <a:tr h="623589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организации городского округа Анадырь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 на обеспечение безопасности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746739"/>
                  </a:ext>
                </a:extLst>
              </a:tr>
              <a:tr h="765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«Средняя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общеобразовательная школа №1 города Анадырь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6 698,8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768276"/>
                  </a:ext>
                </a:extLst>
              </a:tr>
              <a:tr h="765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«Основная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общеобразовательная школа №1 города Анадырь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10 474,6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8727"/>
                  </a:ext>
                </a:extLst>
              </a:tr>
              <a:tr h="540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«Детский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сад «Сказка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городского округа Анадырь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783,2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605769"/>
                  </a:ext>
                </a:extLst>
              </a:tr>
              <a:tr h="623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«Детский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сад «Золотой ключик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городского округа Анадырь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643527"/>
                  </a:ext>
                </a:extLst>
              </a:tr>
              <a:tr h="623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«Детский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сад «Ладушки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городского округа Анадырь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957369"/>
                  </a:ext>
                </a:extLst>
              </a:tr>
              <a:tr h="765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МАУ ДО «Дворец детского и юношеского творчества городского округа Анадырь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255,4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202183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365863"/>
              </p:ext>
            </p:extLst>
          </p:nvPr>
        </p:nvGraphicFramePr>
        <p:xfrm>
          <a:off x="1835695" y="476673"/>
          <a:ext cx="6569751" cy="1584176"/>
        </p:xfrm>
        <a:graphic>
          <a:graphicData uri="http://schemas.openxmlformats.org/drawingml/2006/table">
            <a:tbl>
              <a:tblPr/>
              <a:tblGrid>
                <a:gridCol w="6569751">
                  <a:extLst>
                    <a:ext uri="{9D8B030D-6E8A-4147-A177-3AD203B41FA5}">
                      <a16:colId xmlns:a16="http://schemas.microsoft.com/office/drawing/2014/main" val="1968807626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«Обеспечение безопасности образовательных организаций городского округа Анадырь»    </a:t>
                      </a:r>
                      <a:r>
                        <a:rPr lang="ru-RU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-18 363,3 тыс. руб., факт – 18 327,8 тыс. руб. (99,8 %)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mpd="sng">
                      <a:solidFill>
                        <a:schemeClr val="tx1"/>
                      </a:solidFill>
                      <a:prstDash val="solid"/>
                    </a:lnL>
                    <a:lnR w="3175" cmpd="sng">
                      <a:solidFill>
                        <a:schemeClr val="tx1"/>
                      </a:solidFill>
                      <a:prstDash val="solid"/>
                    </a:lnR>
                    <a:lnT w="3175" cmpd="sng">
                      <a:solidFill>
                        <a:schemeClr val="tx1"/>
                      </a:solidFill>
                      <a:prstDash val="solid"/>
                    </a:lnT>
                    <a:lnB w="31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86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5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692696"/>
            <a:ext cx="2736304" cy="5328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692696"/>
            <a:ext cx="2838281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26487" b="15939"/>
          <a:stretch/>
        </p:blipFill>
        <p:spPr>
          <a:xfrm>
            <a:off x="323527" y="692696"/>
            <a:ext cx="311742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52" y="614229"/>
            <a:ext cx="4684603" cy="4830996"/>
          </a:xfrm>
          <a:prstGeom prst="rect">
            <a:avLst/>
          </a:prstGeom>
        </p:spPr>
      </p:pic>
      <p:pic>
        <p:nvPicPr>
          <p:cNvPr id="3" name="Рисунок 2" descr="380744_original"/>
          <p:cNvPicPr/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0" t="15901" r="12061" b="15461"/>
          <a:stretch/>
        </p:blipFill>
        <p:spPr bwMode="auto">
          <a:xfrm>
            <a:off x="611560" y="614229"/>
            <a:ext cx="3257492" cy="4830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2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иректор\Downloads\IMG_67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r="12994" b="4577"/>
          <a:stretch/>
        </p:blipFill>
        <p:spPr bwMode="auto">
          <a:xfrm>
            <a:off x="323528" y="836712"/>
            <a:ext cx="453650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41379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89" y="2636912"/>
            <a:ext cx="4043170" cy="31763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620688"/>
            <a:ext cx="77048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«Приобретение оборудования и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товарно-материальных ценностей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нужд муниципальных образований» </a:t>
            </a:r>
          </a:p>
          <a:p>
            <a:pPr algn="ctr"/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1 016,0 тыс. руб.,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–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1 016,0 тыс.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 (100,0%)</a:t>
            </a:r>
          </a:p>
        </p:txBody>
      </p:sp>
      <p:pic>
        <p:nvPicPr>
          <p:cNvPr id="5" name="Рисунок 4" descr="380744_original"/>
          <p:cNvPicPr/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0" t="15901" r="12061" b="15461"/>
          <a:stretch/>
        </p:blipFill>
        <p:spPr bwMode="auto">
          <a:xfrm>
            <a:off x="971600" y="2636912"/>
            <a:ext cx="338437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26487" b="15939"/>
          <a:stretch/>
        </p:blipFill>
        <p:spPr>
          <a:xfrm>
            <a:off x="971600" y="4221088"/>
            <a:ext cx="338437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325" y="548680"/>
            <a:ext cx="7544436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АССИГНОВАНИЙ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социально-культурной сферы в городском округе Анадырь на 2020-2025 годы»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82 381,8 тыс. рублей, факт – 82 312,3 тыс. руб. (99,9%)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264438"/>
              </p:ext>
            </p:extLst>
          </p:nvPr>
        </p:nvGraphicFramePr>
        <p:xfrm>
          <a:off x="822324" y="2204864"/>
          <a:ext cx="7544435" cy="3664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7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537" y="371981"/>
            <a:ext cx="7471792" cy="12515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748270"/>
              </p:ext>
            </p:extLst>
          </p:nvPr>
        </p:nvGraphicFramePr>
        <p:xfrm>
          <a:off x="822960" y="1844824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623501"/>
            <a:ext cx="9144000" cy="221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городского округа Анадырь на 2022 год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2023-2024 годов Управлению социальной политики Администрации городского округа Анадырь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году на реализацию муниципальных программ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ассигнований всего - 1 336 220,8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426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Произведенные расходы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481294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16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модельных муниципальных библиотек»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«Участие в федеральном проекте «Культурная среда» ПП «Развитие культуры и укрепление единого культурно- информационного пространства в городском округе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Анадырь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5000,0 тыс. руб., факт – 5000,0 тыс. рублей (100,0%)</a:t>
            </a:r>
            <a:endParaRPr lang="ru-RU" sz="2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9592" y="1916832"/>
            <a:ext cx="7560840" cy="42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1000"/>
            <a:ext cx="8424936" cy="57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0" y="332652"/>
            <a:ext cx="8136903" cy="57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560" y="548680"/>
            <a:ext cx="7536864" cy="115212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«Хлебосольный горожанин»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сновного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условий межнационального мира и согласия гармонизации межнациональных (межэтнических) отношений»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ПП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укрепление единого культурно- информационного пространства в городском округе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Анадырь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факт – 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(100,0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 </a:t>
            </a:r>
            <a:endParaRPr lang="ru-RU" sz="18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560" y="1944920"/>
            <a:ext cx="7320840" cy="42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8352483" cy="571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6" y="620687"/>
            <a:ext cx="8207310" cy="5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88832" cy="108012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физической культуры и спорта в городском округе Анадырь на 2020-2025 годы;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4 198,8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факт –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4 188,9 тыс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(99,7%)  </a:t>
            </a:r>
            <a:endParaRPr lang="ru-RU" sz="2000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074813"/>
            <a:ext cx="7543800" cy="3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" y="332656"/>
            <a:ext cx="86586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1"/>
            <a:ext cx="8496944" cy="54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год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480400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3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88832" cy="108012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«Активное долголетие в городском округе Анадырь на 2020-2025 годы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«Организация выездов в тундру для сбора дикоросов для граждан пожилого возраста»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 тыс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руб., факт –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 тыс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  </a:t>
            </a:r>
            <a:endParaRPr lang="ru-RU" sz="20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83106"/>
            <a:ext cx="6192688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Произведенные расходы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1 334 496,3 тыс. рублей – 99,9%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909618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43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АССИГНОВАНИЙ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образования и молодежная политика на территории городского округа Анадырь на 2020 -2025 годы»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102569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8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Произведенные расходы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498648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03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428695"/>
            <a:ext cx="7551586" cy="9840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мероприятие «Федеральный проект «Успех каждого ребенка»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«Средняя общеобразовательная школа №1»</a:t>
            </a:r>
            <a:endParaRPr lang="ru-RU" sz="2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59" y="1700808"/>
            <a:ext cx="7709481" cy="424847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«Создание в общеобразовательных организациях, расположенных в сельской местности и малых городах, условий для занятий физической культурой и спортом»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4 129,4 тыс. рублей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129,4 тыс.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– 100,0 %.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26487" b="15939"/>
          <a:stretch/>
        </p:blipFill>
        <p:spPr>
          <a:xfrm>
            <a:off x="4572000" y="3284984"/>
            <a:ext cx="396044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9347"/>
            <a:ext cx="4390206" cy="5998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26" y="189347"/>
            <a:ext cx="4250754" cy="59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4029912" cy="5373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2175" y="620687"/>
            <a:ext cx="4317942" cy="53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2943</TotalTime>
  <Words>428</Words>
  <Application>Microsoft Office PowerPoint</Application>
  <PresentationFormat>Экран (4:3)</PresentationFormat>
  <Paragraphs>66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Calibri</vt:lpstr>
      <vt:lpstr>Calibri Light</vt:lpstr>
      <vt:lpstr>Times New Roman</vt:lpstr>
      <vt:lpstr>Ретро</vt:lpstr>
      <vt:lpstr>           Отчет об исполнении  в 2022 году показателей муниципальных программ  Управлением по социальной политике Администрации городского округа Анадырь  </vt:lpstr>
      <vt:lpstr>   </vt:lpstr>
      <vt:lpstr>Источники финансирования   2022 год</vt:lpstr>
      <vt:lpstr>Произведенные расходы 1 334 496,3 тыс. рублей – 99,9%</vt:lpstr>
      <vt:lpstr> ПРЕДУСМОТРЕНО АССИГНОВАНИЙ на 2022 год МП «Развитие образования и молодежная политика на территории городского округа Анадырь на 2020 -2025 годы»</vt:lpstr>
      <vt:lpstr>Произведенные расходы</vt:lpstr>
      <vt:lpstr>Основное мероприятие «Федеральный проект «Успех каждого ребенка» МБОУ «Средняя общеобразовательная школа №1»</vt:lpstr>
      <vt:lpstr>Презентация PowerPoint</vt:lpstr>
      <vt:lpstr>Презентация PowerPoint</vt:lpstr>
      <vt:lpstr>Презентация PowerPoint</vt:lpstr>
      <vt:lpstr> Основное мероприятие «Организация и проведение ремонтных работ (реконструкция) на объектах инфраструктуры образования»  план -29 471,9 тыс. рублей, факт – 29 471,8 тыс. рублей (100,0 %)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ПРЕДУСМОТРЕНО АССИГНОВАНИЙ на 2022 год МП «Развитие социально-культурной сферы в городском округе Анадырь на 2020-2025 годы» план – 82 381,8 тыс. рублей, факт – 82 312,3 тыс. руб. (99,9%) </vt:lpstr>
      <vt:lpstr>Произведенные расходы</vt:lpstr>
      <vt:lpstr>Мероприятие «Создание модельных муниципальных библиотек» основного мероприятия «Участие в федеральном проекте «Культурная среда» ПП «Развитие культуры и укрепление единого культурно- информационного пространства в городском округе Анадырь  план – 5000,0 тыс. руб., факт – 5000,0 тыс. рублей (100,0%)</vt:lpstr>
      <vt:lpstr>Презентация PowerPoint</vt:lpstr>
      <vt:lpstr>Презентация PowerPoint</vt:lpstr>
      <vt:lpstr>Мероприятие «Хлебосольный горожанин» основного мероприятия «Обеспечение условий межнационального мира и согласия гармонизации межнациональных (межэтнических) отношений»  ПП «Развитие культуры и укрепление единого культурно- информационного пространства в городском округе Анадырь план – 500,0 тыс. руб., факт – 500,0 тыс. рублей (100,0%)  </vt:lpstr>
      <vt:lpstr>Презентация PowerPoint</vt:lpstr>
      <vt:lpstr>Презентация PowerPoint</vt:lpstr>
      <vt:lpstr>Подпрограмма «Развитие физической культуры и спорта в городском округе Анадырь на 2020-2025 годы;  план – 4 198,8 тыс. руб., факт – 4 188,9 тыс. рублей (99,7%)  </vt:lpstr>
      <vt:lpstr>Презентация PowerPoint</vt:lpstr>
      <vt:lpstr>Презентация PowerPoint</vt:lpstr>
      <vt:lpstr>Подпрограмма «Активное долголетие в городском округе Анадырь на 2020-2025 годы мероприятие «Организация выездов в тундру для сбора дикоросов для граждан пожилого возраста»  план – 150,0 тыс. руб., факт – 150,0 тыс. рублей (100,0%)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исполнении бюджета городского округа Анадырь за 2018 год</dc:title>
  <dc:creator>Евгений Зорин</dc:creator>
  <cp:lastModifiedBy>Проклова Екатерина Анатольевна</cp:lastModifiedBy>
  <cp:revision>191</cp:revision>
  <cp:lastPrinted>2023-05-15T21:53:32Z</cp:lastPrinted>
  <dcterms:created xsi:type="dcterms:W3CDTF">2019-05-12T03:48:53Z</dcterms:created>
  <dcterms:modified xsi:type="dcterms:W3CDTF">2023-05-16T01:20:12Z</dcterms:modified>
</cp:coreProperties>
</file>