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9"/>
  </p:notesMasterIdLst>
  <p:sldIdLst>
    <p:sldId id="284" r:id="rId2"/>
    <p:sldId id="294" r:id="rId3"/>
    <p:sldId id="338" r:id="rId4"/>
    <p:sldId id="339" r:id="rId5"/>
    <p:sldId id="340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70" r:id="rId14"/>
    <p:sldId id="361" r:id="rId15"/>
    <p:sldId id="396" r:id="rId16"/>
    <p:sldId id="366" r:id="rId17"/>
    <p:sldId id="3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7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737570422"/>
          <c:y val="9.9664471408418248E-2"/>
          <c:w val="0.8291666666666665"/>
          <c:h val="0.806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196B-42B1-87C6-FB34E8172877}"/>
              </c:ext>
            </c:extLst>
          </c:dPt>
          <c:dPt>
            <c:idx val="1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2-196B-42B1-87C6-FB34E8172877}"/>
              </c:ext>
            </c:extLst>
          </c:dPt>
          <c:dPt>
            <c:idx val="2"/>
            <c:bubble3D val="0"/>
            <c:explosion val="7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4-196B-42B1-87C6-FB34E8172877}"/>
              </c:ext>
            </c:extLst>
          </c:dPt>
          <c:dLbls>
            <c:dLbl>
              <c:idx val="0"/>
              <c:layout>
                <c:manualLayout>
                  <c:x val="-2.4882477889156297E-2"/>
                  <c:y val="0.155504286993439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96B-42B1-87C6-FB34E8172877}"/>
                </c:ext>
              </c:extLst>
            </c:dLbl>
            <c:dLbl>
              <c:idx val="1"/>
              <c:layout>
                <c:manualLayout>
                  <c:x val="-9.0675456582305525E-2"/>
                  <c:y val="1.44240282316632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6B-42B1-87C6-FB34E8172877}"/>
                </c:ext>
              </c:extLst>
            </c:dLbl>
            <c:dLbl>
              <c:idx val="2"/>
              <c:layout>
                <c:manualLayout>
                  <c:x val="-0.12206624369147646"/>
                  <c:y val="4.24409740626101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96B-42B1-87C6-FB34E817287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0.27315940638602221</c:v>
                </c:pt>
                <c:pt idx="1">
                  <c:v>3.6735968146305663E-2</c:v>
                </c:pt>
                <c:pt idx="2">
                  <c:v>0.69273642429237481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6B-42B1-87C6-FB34E8172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14629298839095E-2"/>
                  <c:y val="-0.25427806284164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52-494D-8676-7BD8D1578115}"/>
                </c:ext>
              </c:extLst>
            </c:dLbl>
            <c:dLbl>
              <c:idx val="1"/>
              <c:layout>
                <c:manualLayout>
                  <c:x val="9.9687775793034714E-3"/>
                  <c:y val="-0.12127107612447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52-494D-8676-7BD8D1578115}"/>
                </c:ext>
              </c:extLst>
            </c:dLbl>
            <c:dLbl>
              <c:idx val="2"/>
              <c:layout>
                <c:manualLayout>
                  <c:x val="2.1599018088490764E-2"/>
                  <c:y val="-0.36772519857099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52-494D-8676-7BD8D1578115}"/>
                </c:ext>
              </c:extLst>
            </c:dLbl>
            <c:dLbl>
              <c:idx val="3"/>
              <c:layout>
                <c:manualLayout>
                  <c:x val="1.4953166368955186E-2"/>
                  <c:y val="-9.7799254939093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5D7-47DF-8672-98D27FF6BAD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472950.6</c:v>
                </c:pt>
                <c:pt idx="1">
                  <c:v>155901.4</c:v>
                </c:pt>
                <c:pt idx="2">
                  <c:v>893875.9</c:v>
                </c:pt>
                <c:pt idx="3">
                  <c:v>302108.79999999999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52-494D-8676-7BD8D1578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88950752"/>
        <c:axId val="288947616"/>
        <c:axId val="0"/>
      </c:bar3DChart>
      <c:catAx>
        <c:axId val="28895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8947616"/>
        <c:crosses val="autoZero"/>
        <c:auto val="1"/>
        <c:lblAlgn val="ctr"/>
        <c:lblOffset val="100"/>
        <c:noMultiLvlLbl val="0"/>
      </c:catAx>
      <c:valAx>
        <c:axId val="28894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8950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1-45C9-85FA-D44D790501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31-45C9-85FA-D44D790501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31-45C9-85FA-D44D790501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31-45C9-85FA-D44D790501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31-45C9-85FA-D44D790501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31-45C9-85FA-D44D790501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4A-42BB-A62D-67E722EF29E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0E-49EB-8938-687830695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952320"/>
        <c:axId val="288948400"/>
      </c:barChart>
      <c:catAx>
        <c:axId val="28895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8948400"/>
        <c:crosses val="autoZero"/>
        <c:auto val="1"/>
        <c:lblAlgn val="ctr"/>
        <c:lblOffset val="100"/>
        <c:noMultiLvlLbl val="0"/>
      </c:catAx>
      <c:valAx>
        <c:axId val="28894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952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58136949384E-2"/>
          <c:y val="1.6770622098778505E-2"/>
          <c:w val="0.83911859414373813"/>
          <c:h val="0.813889316610209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5.1359605853128508E-2"/>
                  <c:y val="3.88046277891318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C26-42E3-9505-403F9A8C0601}"/>
                </c:ext>
              </c:extLst>
            </c:dLbl>
            <c:dLbl>
              <c:idx val="1"/>
              <c:layout>
                <c:manualLayout>
                  <c:x val="-0.14976749195232358"/>
                  <c:y val="-5.70380829133540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26-42E3-9505-403F9A8C0601}"/>
                </c:ext>
              </c:extLst>
            </c:dLbl>
            <c:dLbl>
              <c:idx val="2"/>
              <c:layout>
                <c:manualLayout>
                  <c:x val="-0.11489817687499594"/>
                  <c:y val="-0.118551882401522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26-42E3-9505-403F9A8C0601}"/>
                </c:ext>
              </c:extLst>
            </c:dLbl>
            <c:dLbl>
              <c:idx val="3"/>
              <c:layout>
                <c:manualLayout>
                  <c:x val="-2.0839289617810935E-2"/>
                  <c:y val="-0.1356366272152072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2E3-9505-403F9A8C0601}"/>
                </c:ext>
              </c:extLst>
            </c:dLbl>
            <c:dLbl>
              <c:idx val="4"/>
              <c:layout>
                <c:manualLayout>
                  <c:x val="4.6906420965045229E-2"/>
                  <c:y val="4.11424497936421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C26-42E3-9505-403F9A8C0601}"/>
                </c:ext>
              </c:extLst>
            </c:dLbl>
            <c:dLbl>
              <c:idx val="5"/>
              <c:layout>
                <c:manualLayout>
                  <c:x val="-1.6015903918700761E-3"/>
                  <c:y val="-0.1952919826523199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C26-42E3-9505-403F9A8C060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6-42E3-9505-403F9A8C0601}"/>
                </c:ext>
              </c:extLst>
            </c:dLbl>
            <c:dLbl>
              <c:idx val="7"/>
              <c:layout>
                <c:manualLayout>
                  <c:x val="7.6585367795671155E-2"/>
                  <c:y val="-1.33157423220134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C26-42E3-9505-403F9A8C0601}"/>
                </c:ext>
              </c:extLst>
            </c:dLbl>
            <c:dLbl>
              <c:idx val="8"/>
              <c:layout>
                <c:manualLayout>
                  <c:x val="4.1134790391154606E-2"/>
                  <c:y val="6.52943811416893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C26-42E3-9505-403F9A8C060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13-4644-8F8C-556F5DCCB5D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9.8179327697737545E-2</c:v>
                </c:pt>
                <c:pt idx="1">
                  <c:v>2.8298823966991949E-3</c:v>
                </c:pt>
                <c:pt idx="2">
                  <c:v>0.16780934158031721</c:v>
                </c:pt>
                <c:pt idx="4">
                  <c:v>1.7271106740143687E-4</c:v>
                </c:pt>
                <c:pt idx="5">
                  <c:v>0.43970311539297213</c:v>
                </c:pt>
                <c:pt idx="6">
                  <c:v>1.9220401950033255E-2</c:v>
                </c:pt>
                <c:pt idx="7">
                  <c:v>1.5081297479829623E-4</c:v>
                </c:pt>
                <c:pt idx="8">
                  <c:v>4.1899404866615877E-2</c:v>
                </c:pt>
                <c:pt idx="9">
                  <c:v>1.0948836641581025E-3</c:v>
                </c:pt>
                <c:pt idx="10">
                  <c:v>1.0948836641581025E-3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26-42E3-9505-403F9A8C0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6/15/2022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к решению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Совета депутатов городского округа Анадырь от 14 июня 2022 года </a:t>
            </a:r>
          </a:p>
          <a:p>
            <a:pPr lvl="0"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№243 «Об утверждении отчёта об исполнении бюджета городского округа Анадырь за 202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год»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500174"/>
            <a:ext cx="84969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</a:t>
            </a: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10185304"/>
              </p:ext>
            </p:extLst>
          </p:nvPr>
        </p:nvGraphicFramePr>
        <p:xfrm>
          <a:off x="1142976" y="3429000"/>
          <a:ext cx="657229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в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году стали: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в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году по расходам составил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2 465 968,2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Информация  об объемах бюджета городского округа Анадырь по разделам классификации расходов бюджета представлена в таблице и диаграмме: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2021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21442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исполнении бюджета городского округа Анадырь за 2021 год по разделам и подразделам классификации расходов бюджета</a:t>
            </a:r>
          </a:p>
          <a:p>
            <a:pPr indent="457200"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46328"/>
              </p:ext>
            </p:extLst>
          </p:nvPr>
        </p:nvGraphicFramePr>
        <p:xfrm>
          <a:off x="412661" y="2060848"/>
          <a:ext cx="8001056" cy="4362438"/>
        </p:xfrm>
        <a:graphic>
          <a:graphicData uri="http://schemas.openxmlformats.org/drawingml/2006/table">
            <a:tbl>
              <a:tblPr/>
              <a:tblGrid>
                <a:gridCol w="313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252 159,9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242 107,1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7 616,9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6 978,4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554 831,5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413 812,5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664 618,5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563 763,1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окружающей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591836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1 091 883,2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1 084 293,9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07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47 411,5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47 396,9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2 064,1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104 548,2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103 322,6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3 463,7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3 463,5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2 729 186,0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2 465 968,2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922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2021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за 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год: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08755075"/>
              </p:ext>
            </p:extLst>
          </p:nvPr>
        </p:nvGraphicFramePr>
        <p:xfrm>
          <a:off x="785786" y="1857364"/>
          <a:ext cx="792961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2021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год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92,8%.</a:t>
            </a:r>
          </a:p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бюджета городского округа Анадырь за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год, предусмотренные в рамках муниципальных программ:</a:t>
            </a:r>
            <a:endParaRPr lang="ru-RU" sz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489197"/>
              </p:ext>
            </p:extLst>
          </p:nvPr>
        </p:nvGraphicFramePr>
        <p:xfrm>
          <a:off x="357158" y="1489967"/>
          <a:ext cx="8463314" cy="5249678"/>
        </p:xfrm>
        <a:graphic>
          <a:graphicData uri="http://schemas.openxmlformats.org/drawingml/2006/table">
            <a:tbl>
              <a:tblPr/>
              <a:tblGrid>
                <a:gridCol w="38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9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044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</a:tblGrid>
              <a:tr h="4597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Утверждено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Исполнено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 на 2016-2023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53 262,2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46 918,7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город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4 189,7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3 551,5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77 374,6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59 319,5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155 418,1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151 572,7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1 015 496,4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817 777,1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67 087,9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67 030,3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8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1 110 598,7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1 102 875,0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2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53 088,4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28 589,6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9 997,1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9 822,3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172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2 546 863,1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2 287 676,6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033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был утвержден Решением Совета депутатов городского округа Анадырь от 1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бюджете городского округа Анадырь за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исполнен со следующими основными показателями: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013408"/>
              </p:ext>
            </p:extLst>
          </p:nvPr>
        </p:nvGraphicFramePr>
        <p:xfrm>
          <a:off x="539552" y="2996952"/>
          <a:ext cx="8177562" cy="3070506"/>
        </p:xfrm>
        <a:graphic>
          <a:graphicData uri="http://schemas.openxmlformats.org/drawingml/2006/table">
            <a:tbl>
              <a:tblPr/>
              <a:tblGrid>
                <a:gridCol w="272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Утверждено на 2021 год с учетом изменений в установленном порядке,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 (тыс.руб.)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2 634 939,3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2 634 243,9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2 729 186,0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2 465 968,2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(-)/профицит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(+)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бюджета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94 246,7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168 275,7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21599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за 20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53914"/>
              </p:ext>
            </p:extLst>
          </p:nvPr>
        </p:nvGraphicFramePr>
        <p:xfrm>
          <a:off x="642910" y="3857628"/>
          <a:ext cx="8215370" cy="2092374"/>
        </p:xfrm>
        <a:graphic>
          <a:graphicData uri="http://schemas.openxmlformats.org/drawingml/2006/table">
            <a:tbl>
              <a:tblPr/>
              <a:tblGrid>
                <a:gridCol w="4718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057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Отчетный год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78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Налоговые и неналоговые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доходы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816 340,0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135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1 817 903,9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2 634 243,9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за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16848177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428736"/>
            <a:ext cx="83924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effectLst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городского округа Анадырь за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сложился в объеме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719 568,5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Структура налоговых доходов бюджета городского округа Анадырь за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представлена в таблице:</a:t>
            </a:r>
          </a:p>
          <a:p>
            <a:pPr algn="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</a:p>
          <a:p>
            <a:pPr algn="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(тыс. руб.)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262721"/>
              </p:ext>
            </p:extLst>
          </p:nvPr>
        </p:nvGraphicFramePr>
        <p:xfrm>
          <a:off x="357158" y="2714620"/>
          <a:ext cx="8286812" cy="2969383"/>
        </p:xfrm>
        <a:graphic>
          <a:graphicData uri="http://schemas.openxmlformats.org/drawingml/2006/table">
            <a:tbl>
              <a:tblPr/>
              <a:tblGrid>
                <a:gridCol w="3062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3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566 045,2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610 031,4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107,8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3 866,3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3 866,3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72 183,5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75 353,7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en-US" sz="1400" b="0" i="0" u="none" strike="noStrike" baseline="0" dirty="0" smtClean="0">
                          <a:latin typeface="Times New Roman"/>
                        </a:rPr>
                        <a:t> 000,0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3 301,3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22 849,1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23 735,0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en-US" sz="1400" b="0" i="0" u="none" strike="noStrike" baseline="0" dirty="0" smtClean="0">
                          <a:latin typeface="Times New Roman"/>
                        </a:rPr>
                        <a:t> 081,0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latin typeface="Times New Roman"/>
                        </a:rPr>
                        <a:t>3 280,8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671 025,1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719 568,5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 приходится на налог на доходы физических лиц, который составляет 84,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</a:p>
          <a:p>
            <a:pPr indent="457200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за 202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составили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96 771,5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357298"/>
            <a:ext cx="83210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за 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представлена в таблице:</a:t>
            </a:r>
          </a:p>
          <a:p>
            <a:pPr indent="457200" algn="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руб.)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817494"/>
              </p:ext>
            </p:extLst>
          </p:nvPr>
        </p:nvGraphicFramePr>
        <p:xfrm>
          <a:off x="357158" y="2285992"/>
          <a:ext cx="8215372" cy="3267084"/>
        </p:xfrm>
        <a:graphic>
          <a:graphicData uri="http://schemas.openxmlformats.org/drawingml/2006/table">
            <a:tbl>
              <a:tblPr/>
              <a:tblGrid>
                <a:gridCol w="3857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75 008,8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81 548,8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9 356,9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9 646,1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2 930,8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5 142,1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88 231,0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96 771,5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500174"/>
            <a:ext cx="806489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202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составили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1 817 903,9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. Структура безвозмездных поступлений из окружного бюджета в 202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98854252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25919</TotalTime>
  <Words>1183</Words>
  <Application>Microsoft Office PowerPoint</Application>
  <PresentationFormat>Экран (4:3)</PresentationFormat>
  <Paragraphs>264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Елизавета Шараева</cp:lastModifiedBy>
  <cp:revision>1122</cp:revision>
  <dcterms:created xsi:type="dcterms:W3CDTF">2004-02-12T06:43:32Z</dcterms:created>
  <dcterms:modified xsi:type="dcterms:W3CDTF">2022-06-14T22:13:45Z</dcterms:modified>
</cp:coreProperties>
</file>