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2"/>
  </p:notesMasterIdLst>
  <p:sldIdLst>
    <p:sldId id="284" r:id="rId2"/>
    <p:sldId id="294" r:id="rId3"/>
    <p:sldId id="295" r:id="rId4"/>
    <p:sldId id="337" r:id="rId5"/>
    <p:sldId id="338" r:id="rId6"/>
    <p:sldId id="339" r:id="rId7"/>
    <p:sldId id="340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61" r:id="rId17"/>
    <p:sldId id="373" r:id="rId18"/>
    <p:sldId id="374" r:id="rId19"/>
    <p:sldId id="366" r:id="rId20"/>
    <p:sldId id="36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98" autoAdjust="0"/>
    <p:restoredTop sz="96980" autoAdjust="0"/>
  </p:normalViewPr>
  <p:slideViewPr>
    <p:cSldViewPr>
      <p:cViewPr>
        <p:scale>
          <a:sx n="125" d="100"/>
          <a:sy n="125" d="100"/>
        </p:scale>
        <p:origin x="-132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50"/>
      <c:perspective val="30"/>
    </c:view3D>
    <c:plotArea>
      <c:layout>
        <c:manualLayout>
          <c:layoutTarget val="inner"/>
          <c:xMode val="edge"/>
          <c:yMode val="edge"/>
          <c:x val="0.13958333737570422"/>
          <c:y val="9.9664471408418248E-2"/>
          <c:w val="0.8291666666666665"/>
          <c:h val="0.806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0"/>
          </c:dPt>
          <c:dPt>
            <c:idx val="1"/>
            <c:spPr>
              <a:solidFill>
                <a:srgbClr val="00CC00"/>
              </a:solidFill>
            </c:spPr>
          </c:dPt>
          <c:dPt>
            <c:idx val="2"/>
            <c:explosion val="7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2.4882477889156297E-2"/>
                  <c:y val="0.15550428699343918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9.0675456582305525E-2"/>
                  <c:y val="1.4424028231663277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12206624369147646"/>
                  <c:y val="4.2440974062610173E-2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0.40800000000000008</c:v>
                </c:pt>
                <c:pt idx="1">
                  <c:v>9.4000000000000028E-2</c:v>
                </c:pt>
                <c:pt idx="2">
                  <c:v>0.49800000000000039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1.329170343907128E-2"/>
                  <c:y val="-0.14083092711229467"/>
                </c:manualLayout>
              </c:layout>
              <c:showVal val="1"/>
            </c:dLbl>
            <c:dLbl>
              <c:idx val="1"/>
              <c:layout>
                <c:manualLayout>
                  <c:x val="9.9687775793034714E-3"/>
                  <c:y val="-0.12127107612447582"/>
                </c:manualLayout>
              </c:layout>
              <c:showVal val="1"/>
            </c:dLbl>
            <c:dLbl>
              <c:idx val="2"/>
              <c:layout>
                <c:manualLayout>
                  <c:x val="2.1599018088490858E-2"/>
                  <c:y val="-0.34034140718804545"/>
                </c:manualLayout>
              </c:layout>
              <c:showVal val="1"/>
            </c:dLbl>
            <c:numFmt formatCode="#,##0.0" sourceLinked="0"/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23514.7</c:v>
                </c:pt>
                <c:pt idx="1">
                  <c:v>15292.7</c:v>
                </c:pt>
                <c:pt idx="2">
                  <c:v>616174.9</c:v>
                </c:pt>
              </c:numCache>
            </c:numRef>
          </c:val>
        </c:ser>
        <c:shape val="pyramid"/>
        <c:axId val="155531520"/>
        <c:axId val="155533312"/>
        <c:axId val="0"/>
      </c:bar3DChart>
      <c:catAx>
        <c:axId val="1555315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533312"/>
        <c:crosses val="autoZero"/>
        <c:auto val="1"/>
        <c:lblAlgn val="ctr"/>
        <c:lblOffset val="100"/>
      </c:catAx>
      <c:valAx>
        <c:axId val="1555333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5315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</c:ser>
        <c:axId val="155127168"/>
        <c:axId val="155137152"/>
      </c:barChart>
      <c:catAx>
        <c:axId val="155127168"/>
        <c:scaling>
          <c:orientation val="minMax"/>
        </c:scaling>
        <c:axPos val="b"/>
        <c:tickLblPos val="nextTo"/>
        <c:crossAx val="155137152"/>
        <c:crosses val="autoZero"/>
        <c:auto val="1"/>
        <c:lblAlgn val="ctr"/>
        <c:lblOffset val="100"/>
      </c:catAx>
      <c:valAx>
        <c:axId val="155137152"/>
        <c:scaling>
          <c:orientation val="minMax"/>
        </c:scaling>
        <c:axPos val="l"/>
        <c:majorGridlines/>
        <c:numFmt formatCode="General" sourceLinked="1"/>
        <c:tickLblPos val="nextTo"/>
        <c:crossAx val="155127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50"/>
      <c:perspective val="0"/>
    </c:view3D>
    <c:plotArea>
      <c:layout>
        <c:manualLayout>
          <c:layoutTarget val="inner"/>
          <c:xMode val="edge"/>
          <c:yMode val="edge"/>
          <c:x val="6.4130958136949384E-2"/>
          <c:y val="1.6770622098778505E-2"/>
          <c:w val="0.83911859414373813"/>
          <c:h val="0.813889316610209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5.1359605853128508E-2"/>
                  <c:y val="3.8804627789131844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-1.2030718251497109E-2"/>
                  <c:y val="-3.9704609737783265E-3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0.11489817687499594"/>
                  <c:y val="-0.11855188240152299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2.0839289617810935E-2"/>
                  <c:y val="-0.13563662721520725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0.14688601645123397"/>
                  <c:y val="1.3417333389604562E-3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-1.6015903918700761E-3"/>
                  <c:y val="-0.19529198265231992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4.2029893495500036E-2"/>
                  <c:y val="-8.6151523521283344E-2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7.6585367795671155E-2"/>
                  <c:y val="-1.3315742322013494E-2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4.1134790391154606E-2"/>
                  <c:y val="6.5294381141689312E-2"/>
                </c:manualLayout>
              </c:layout>
              <c:showVal val="1"/>
              <c:showCatName val="1"/>
            </c:dLbl>
            <c:numFmt formatCode="0.0%" sourceLinked="0"/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0.11725411302166876</c:v>
                </c:pt>
                <c:pt idx="1">
                  <c:v>4.4542376796241033E-3</c:v>
                </c:pt>
                <c:pt idx="2">
                  <c:v>9.172494966519755E-2</c:v>
                </c:pt>
                <c:pt idx="3">
                  <c:v>5.2462565674448076E-2</c:v>
                </c:pt>
                <c:pt idx="4">
                  <c:v>0.59654654015470843</c:v>
                </c:pt>
                <c:pt idx="5">
                  <c:v>7.6354994356927428E-2</c:v>
                </c:pt>
                <c:pt idx="6">
                  <c:v>2.3703221419380362E-3</c:v>
                </c:pt>
                <c:pt idx="7">
                  <c:v>5.6118762419971283E-2</c:v>
                </c:pt>
                <c:pt idx="8">
                  <c:v>2.7135148855160344E-3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4/8/2019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к проекту решения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Совета депутатов городского округа Анадырь «Об утверждении отчёта об исполнении бюджета городского округа Анадырь за 2018 год»</a:t>
            </a: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28586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57148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апрель 2019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35729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неналоговых доходов бюджета городского округа Анадырь за 2018 год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2285992"/>
          <a:ext cx="8215372" cy="3436644"/>
        </p:xfrm>
        <a:graphic>
          <a:graphicData uri="http://schemas.openxmlformats.org/drawingml/2006/table">
            <a:tbl>
              <a:tblPr/>
              <a:tblGrid>
                <a:gridCol w="3857654"/>
                <a:gridCol w="1357322"/>
                <a:gridCol w="1643074"/>
                <a:gridCol w="1357322"/>
              </a:tblGrid>
              <a:tr h="19958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Наименование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74 125,00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72 680,9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98,1%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6 897,40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                  5 308,4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-77,0%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283,60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533,4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188,1%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51 039,20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46 589,5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91,3%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11 953,80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9 951,0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83,2%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                       44,8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144 299,00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124 401,71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86,21%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2018 году составили 655 299,3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тыс.рублей. Структура безвозмездных поступлений из окружного бюджета в 2018 году представлена в диаграмме: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2014-2018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142976" y="3429000"/>
          <a:ext cx="657229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ru-RU" dirty="0" smtClean="0"/>
              <a:t>Приоритетами в расходовании средств бюджета городского округа Анадырь в 2018 году стали: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1) обеспечение своевременности и полноты выплаты заработной платы работникам бюджетной сферы;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2) недопущение кредиторской задолженности по заработной плате и социальным выплатам;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Бюджет городского округа Анадырь в 2018 году по расходам составил 1 252 066,1 тыс.рублей. Информация  об объемах бюджета городского округа Анадырь по разделам классификации расходов бюджета представлена в таблице и диаграмме: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442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об исполнении бюджета городского округа Анадырь за 2018 год по разделам и подразделам классификации расходов бюджета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928802"/>
          <a:ext cx="8001056" cy="3940261"/>
        </p:xfrm>
        <a:graphic>
          <a:graphicData uri="http://schemas.openxmlformats.org/drawingml/2006/table">
            <a:tbl>
              <a:tblPr/>
              <a:tblGrid>
                <a:gridCol w="2000264"/>
                <a:gridCol w="2000264"/>
                <a:gridCol w="2000264"/>
                <a:gridCol w="2000264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97,6%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96,3%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750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746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1 361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Структура расходов бюджета за 2018 год: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785786" y="1857364"/>
          <a:ext cx="792961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Бюджет городского округа Анадырь на 2018 год сформирован на основе 9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составляет  91,2%.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</a:t>
            </a: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357166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214422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Бюджетные ассигнования бюджета городского округа Анадырь за 2018 год, предусмотренные в рамках муниципальных программ:</a:t>
            </a:r>
            <a:endParaRPr lang="ru-RU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0808913"/>
              </p:ext>
            </p:extLst>
          </p:nvPr>
        </p:nvGraphicFramePr>
        <p:xfrm>
          <a:off x="142844" y="1643050"/>
          <a:ext cx="8786875" cy="5120692"/>
        </p:xfrm>
        <a:graphic>
          <a:graphicData uri="http://schemas.openxmlformats.org/drawingml/2006/table">
            <a:tbl>
              <a:tblPr/>
              <a:tblGrid>
                <a:gridCol w="6154256"/>
                <a:gridCol w="996126"/>
                <a:gridCol w="996126"/>
                <a:gridCol w="640367"/>
              </a:tblGrid>
              <a:tr h="1790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1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1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Испол-нения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всего (тыс. рублей)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всего (тыс. рублей)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программы, 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241 196,6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134 475,7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"Управление финансами и имуществом городского округа Анадырь на 2016-2020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57 629,0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53 302,5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"Управление муниципальными финансами и организация бюджетного процесса"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46 028,5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42 695,7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"Управление муниципальным имуществом и земельными ресурсами"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11 600,5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"Анадырь - безопасный город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2018-2020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2 677,0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2 513,1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"Поддержка и развитие основных секторов экономики городского округа Анадырь на 2016-2018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40 669,7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38 220,1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"Поддержка и развитие общественного наземного городского транспорта"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29 777,7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29 777,7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"Поддержка пищевой промышленности"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10 392,0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"Поддержка и развитие малого и среднего предпринимательства"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"Жилье в городском округе Анадырь на 2016-2020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35 802,0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35 611,8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"Содействие в обеспечении жильем молодых семей в городском округе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2 836,2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"Доступное и комфортное жильё в городском округе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32 965,8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32 801,1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357166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214422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Бюджетные ассигнования бюджета городского округа Анадырь за 2018 год, предусмотренные в рамках муниципальных программ:</a:t>
            </a:r>
            <a:endParaRPr lang="ru-RU" dirty="0" smtClean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6152735"/>
              </p:ext>
            </p:extLst>
          </p:nvPr>
        </p:nvGraphicFramePr>
        <p:xfrm>
          <a:off x="394968" y="1785926"/>
          <a:ext cx="8463312" cy="5013072"/>
        </p:xfrm>
        <a:graphic>
          <a:graphicData uri="http://schemas.openxmlformats.org/drawingml/2006/table">
            <a:tbl>
              <a:tblPr/>
              <a:tblGrid>
                <a:gridCol w="6215104"/>
                <a:gridCol w="857256"/>
                <a:gridCol w="857256"/>
                <a:gridCol w="533696"/>
              </a:tblGrid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территории городского округа Анадырь на 2016-2018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223 218,5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128 843,2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жилищно-коммунального хозяйства городского округа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26 189,6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25 674,8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"Энергосбережение и повышение энергетической эффективности в городском округе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16 186,9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"Содержание, развитие и ремонт инфраструктуры городского округа Анадырь 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180 842,0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96 816,4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"Социальное и культурное развитие в городском округе Анадырь на 2016-2019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130 742,4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129 209,1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культуры и укрепление единого культурно информационного пространства в городском округе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127 269,9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125 811,6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физической культуры и спорта в городском округе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3 472,5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3 397,5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образования и молодежная политика на территории городского округа Анадырь на 2016 -2019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750 458,0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746 775,9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"Дошкольное образование на территории городского округа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319 567,2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317 527,6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"Общее образование на территории городского округа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266 250,9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266 250,9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"Дополнительное образование на территории городского округа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127 495,2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126 231,3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образования на территории городского округа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26 844,5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26 568,2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"Молодежная политика на территории городского округа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Запись на прием к Мэру и начальникам Управлений ведет помощник Мэра по общим вопросам Роман Сергеевич Шаповалов, ул. Рультытегина, 1,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№ 16, телефон 6-36-06. </a:t>
            </a: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Подготовлено </a:t>
            </a:r>
          </a:p>
          <a:p>
            <a:pPr algn="ctr"/>
            <a:r>
              <a:rPr lang="ru-RU" sz="2800" dirty="0" smtClean="0"/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35540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17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за 2018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8794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25" y="64904"/>
            <a:ext cx="1285884" cy="90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540" y="1571612"/>
            <a:ext cx="916954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540385"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перспективу показатели социально-экономического развития городского округа Анадырь составлены с учётом решения намеченных задач, направленных на повышение экономической и социальной стабильности, подъёму уровня жизни населения, создание необходимых экономических условий для эффективного хозяйствования всех субъектов, расположенных на территории городского округа, благоприятного предпринимательского и инвестиционного климата, равных условий для конкуренции.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2018 год был утвержден Решением Совета депутатов городского округа Анадырь от 14 декабря 2017 года № 279.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за 2018 год исполнен со следующими основными показателями: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84947169"/>
              </p:ext>
            </p:extLst>
          </p:nvPr>
        </p:nvGraphicFramePr>
        <p:xfrm>
          <a:off x="642910" y="3460061"/>
          <a:ext cx="8177562" cy="3070506"/>
        </p:xfrm>
        <a:graphic>
          <a:graphicData uri="http://schemas.openxmlformats.org/drawingml/2006/table">
            <a:tbl>
              <a:tblPr/>
              <a:tblGrid>
                <a:gridCol w="2725854"/>
                <a:gridCol w="2725854"/>
                <a:gridCol w="2725854"/>
              </a:tblGrid>
              <a:tr h="841800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 год с учетом изменений в установленном порядке (тыс.руб.)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Исполнено (тыс.руб.)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1 374 393,7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1 316 683,7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1 361 283,9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1 252 066,1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21599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за 2018 год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7107367"/>
              </p:ext>
            </p:extLst>
          </p:nvPr>
        </p:nvGraphicFramePr>
        <p:xfrm>
          <a:off x="642910" y="3857628"/>
          <a:ext cx="8215370" cy="2092374"/>
        </p:xfrm>
        <a:graphic>
          <a:graphicData uri="http://schemas.openxmlformats.org/drawingml/2006/table">
            <a:tbl>
              <a:tblPr/>
              <a:tblGrid>
                <a:gridCol w="4718478"/>
                <a:gridCol w="3496892"/>
              </a:tblGrid>
              <a:tr h="231057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Отчетный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78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661 384,4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135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655 299,3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7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1 316 683,7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Структура доходов бюджета городского округа Анадырь за 2018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6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Налоговые доходы бюджета городского округа Анадырь за 2018 год сложился в объеме 536 982,7 тыс.рублей. Структура налоговых доходов бюджета городского округа Анадырь за 2018 год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2714620"/>
          <a:ext cx="8286812" cy="3811980"/>
        </p:xfrm>
        <a:graphic>
          <a:graphicData uri="http://schemas.openxmlformats.org/drawingml/2006/table">
            <a:tbl>
              <a:tblPr/>
              <a:tblGrid>
                <a:gridCol w="2071703"/>
                <a:gridCol w="2071703"/>
                <a:gridCol w="2071703"/>
                <a:gridCol w="2071703"/>
              </a:tblGrid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latin typeface="Times New Roman"/>
                        </a:rPr>
                        <a:t> 475 347,9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latin typeface="Times New Roman"/>
                        </a:rPr>
                        <a:t>453 047,4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95,3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77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latin typeface="Times New Roman"/>
                        </a:rPr>
                        <a:t> 1 950,2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latin typeface="Times New Roman"/>
                        </a:rPr>
                        <a:t>1 974,5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latin typeface="Times New Roman"/>
                        </a:rPr>
                        <a:t> 75 139,0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latin typeface="Times New Roman"/>
                        </a:rPr>
                        <a:t>64 944,0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latin typeface="Times New Roman"/>
                        </a:rPr>
                        <a:t> 1 800,0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latin typeface="Times New Roman"/>
                        </a:rPr>
                        <a:t>999,1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latin typeface="Times New Roman"/>
                        </a:rPr>
                        <a:t> 13 516,0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latin typeface="Times New Roman"/>
                        </a:rPr>
                        <a:t>13 586,6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latin typeface="Times New Roman"/>
                        </a:rPr>
                        <a:t> 1 910,0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latin typeface="Times New Roman"/>
                        </a:rPr>
                        <a:t>2 431,1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569 663,1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536 982,7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94,3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2018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/>
              <a:t>Наибольший удельный вес в структуре налоговых доходов приходится на налог на доходы физических лиц, который составляет 82,7%. В 2018 году выросла доля поступлений налогов на совокупный доход, которая сложилась на уровне 12,8%, в результате роста </a:t>
            </a:r>
            <a:r>
              <a:rPr lang="ru-RU" dirty="0" err="1" smtClean="0"/>
              <a:t>бизнес-активности</a:t>
            </a:r>
            <a:r>
              <a:rPr lang="ru-RU" dirty="0" smtClean="0"/>
              <a:t> населения и вновь зарегистрированных ИП.</a:t>
            </a:r>
          </a:p>
          <a:p>
            <a:pPr>
              <a:lnSpc>
                <a:spcPct val="200000"/>
              </a:lnSpc>
            </a:pPr>
            <a:r>
              <a:rPr lang="ru-RU" b="1" dirty="0" smtClean="0"/>
              <a:t>Неналоговые доходы бюджета городского округа Анадырь за 2018 год составили 124 401,7 тыс.рублей.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20498</TotalTime>
  <Words>1543</Words>
  <Application>Microsoft Office PowerPoint</Application>
  <PresentationFormat>Экран (4:3)</PresentationFormat>
  <Paragraphs>329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2019 год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A.Artemova</cp:lastModifiedBy>
  <cp:revision>1033</cp:revision>
  <dcterms:created xsi:type="dcterms:W3CDTF">2004-02-12T06:43:32Z</dcterms:created>
  <dcterms:modified xsi:type="dcterms:W3CDTF">2019-04-08T04:28:40Z</dcterms:modified>
</cp:coreProperties>
</file>