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2"/>
  </p:notesMasterIdLst>
  <p:sldIdLst>
    <p:sldId id="284" r:id="rId2"/>
    <p:sldId id="294" r:id="rId3"/>
    <p:sldId id="295" r:id="rId4"/>
    <p:sldId id="303" r:id="rId5"/>
    <p:sldId id="329" r:id="rId6"/>
    <p:sldId id="330" r:id="rId7"/>
    <p:sldId id="36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50" r:id="rId26"/>
    <p:sldId id="370" r:id="rId27"/>
    <p:sldId id="361" r:id="rId28"/>
    <p:sldId id="368" r:id="rId29"/>
    <p:sldId id="366" r:id="rId30"/>
    <p:sldId id="36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>
        <p:scale>
          <a:sx n="125" d="100"/>
          <a:sy n="125" d="100"/>
        </p:scale>
        <p:origin x="-1314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nExp\Desktop\&#1088;&#1072;&#1073;&#1086;&#1095;&#1080;&#1077;%20&#1076;&#1086;&#1082;&#1091;&#1084;&#1077;&#1085;&#1090;&#1099;\&#1073;&#1102;&#1076;&#1078;&#1077;&#1090;\&#1087;&#1088;&#1086;&#1077;&#1082;&#1090;%20&#1073;&#1102;&#1076;&#1078;&#1077;&#1090;&#1072;%20&#1085;&#1072;%202019\&#1076;&#1072;&#1085;&#1085;&#1099;&#1077;%20&#1076;&#1083;&#1103;%20&#1087;&#1088;&#1077;&#1079;&#1077;&#1085;&#1090;&#1072;&#1094;&#1080;&#1080;%20&#1087;&#1091;&#1073;&#1083;&#1080;&#1095;&#1085;&#1099;&#1077;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314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4.81275236381748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797E-3"/>
                  <c:y val="1.143957302451865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1.0649999999999993</c:v>
                </c:pt>
                <c:pt idx="1">
                  <c:v>1.042</c:v>
                </c:pt>
                <c:pt idx="2">
                  <c:v>1.0389999999999993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09E-2"/>
                  <c:y val="-2.78624091978583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573851944680864E-3"/>
                  <c:y val="-0.1099797748009221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0.12444272421499439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4.65754954494363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1.266</c:v>
                </c:pt>
                <c:pt idx="1">
                  <c:v>1.0349999999999993</c:v>
                </c:pt>
                <c:pt idx="2">
                  <c:v>1.0349999999999993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9058E-2"/>
                  <c:y val="3.14586925073816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66E-3"/>
                  <c:y val="-8.44887203007410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797E-3"/>
                  <c:y val="7.29663441307220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0.61400000000000032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815E-2"/>
                  <c:y val="-4.0038335918485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66E-3"/>
                  <c:y val="-3.578985495861329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765135926240108E-3"/>
                  <c:y val="-1.764959662129196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1.0229999999999992</c:v>
                </c:pt>
                <c:pt idx="2">
                  <c:v>1.0189999999999992</c:v>
                </c:pt>
                <c:pt idx="3">
                  <c:v>1</c:v>
                </c:pt>
              </c:numCache>
            </c:numRef>
          </c:val>
        </c:ser>
        <c:marker val="1"/>
        <c:axId val="140215040"/>
        <c:axId val="140216576"/>
      </c:lineChart>
      <c:catAx>
        <c:axId val="140215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0216576"/>
        <c:crosses val="autoZero"/>
        <c:auto val="1"/>
        <c:lblAlgn val="ctr"/>
        <c:lblOffset val="100"/>
      </c:catAx>
      <c:valAx>
        <c:axId val="140216576"/>
        <c:scaling>
          <c:orientation val="minMax"/>
          <c:max val="1.3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0215040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702E-2"/>
          <c:y val="0.80395582361874696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328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992980342836913E-2"/>
                  <c:y val="-7.50916248652326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797E-3"/>
                  <c:y val="4.379649449698791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1.0649999999999993</c:v>
                </c:pt>
                <c:pt idx="1">
                  <c:v>1.042</c:v>
                </c:pt>
                <c:pt idx="2">
                  <c:v>1.0429999999999993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09E-2"/>
                  <c:y val="-2.78624091978583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89733835205674E-2"/>
                  <c:y val="-0.107283364678216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0.10556785335605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1.42185739769671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1.266</c:v>
                </c:pt>
                <c:pt idx="1">
                  <c:v>1.0427</c:v>
                </c:pt>
                <c:pt idx="2">
                  <c:v>1.0427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09E-2"/>
                  <c:y val="2.33691708177935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29E-2"/>
                  <c:y val="-4.943560102132378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-1.60149776028107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0.61400000000000032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808E-2"/>
                  <c:y val="-4.00383359184858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6.27539561856709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-4.46136978483498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1.0289999999999992</c:v>
                </c:pt>
                <c:pt idx="2">
                  <c:v>1.0269999999999992</c:v>
                </c:pt>
                <c:pt idx="3">
                  <c:v>1</c:v>
                </c:pt>
              </c:numCache>
            </c:numRef>
          </c:val>
        </c:ser>
        <c:marker val="1"/>
        <c:axId val="140162176"/>
        <c:axId val="140163712"/>
      </c:lineChart>
      <c:catAx>
        <c:axId val="140162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0163712"/>
        <c:crosses val="autoZero"/>
        <c:auto val="1"/>
        <c:lblAlgn val="ctr"/>
        <c:lblOffset val="100"/>
      </c:catAx>
      <c:valAx>
        <c:axId val="140163712"/>
        <c:scaling>
          <c:orientation val="minMax"/>
          <c:max val="1.3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0162176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716E-2"/>
          <c:y val="0.80395582361874718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0.13958333333333348"/>
          <c:y val="9.0625000000000192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explosion val="7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6.1963582677165362E-2"/>
                  <c:y val="0.1008464566929133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/>
                      <a:t>Налоговые </a:t>
                    </a:r>
                    <a:r>
                      <a:rPr lang="ru-RU" sz="1400" dirty="0" smtClean="0"/>
                      <a:t>поступления 47,5</a:t>
                    </a:r>
                    <a:r>
                      <a:rPr lang="ru-RU" sz="1400" dirty="0"/>
                      <a:t>%</a:t>
                    </a:r>
                  </a:p>
                </c:rich>
              </c:tx>
              <c:numFmt formatCode="0.0%" sourceLinked="0"/>
              <c:spPr/>
              <c:showVal val="1"/>
              <c:showCatName val="1"/>
            </c:dLbl>
            <c:dLbl>
              <c:idx val="1"/>
              <c:layout>
                <c:manualLayout>
                  <c:x val="1.509383202099737E-2"/>
                  <c:y val="0.1225529035433070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/>
                      <a:t>Неналоговые </a:t>
                    </a:r>
                    <a:r>
                      <a:rPr lang="ru-RU" sz="1400" smtClean="0"/>
                      <a:t>поступления </a:t>
                    </a:r>
                    <a:r>
                      <a:rPr lang="ru-RU" sz="1400"/>
                      <a:t>6,0%</a:t>
                    </a:r>
                  </a:p>
                </c:rich>
              </c:tx>
              <c:numFmt formatCode="0.0%" sourceLinked="0"/>
              <c:spPr/>
              <c:showVal val="1"/>
              <c:showCatName val="1"/>
            </c:dLbl>
            <c:dLbl>
              <c:idx val="2"/>
              <c:layout>
                <c:manualLayout>
                  <c:x val="-0.13260941601049883"/>
                  <c:y val="8.0641732283464551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/>
                      <a:t>Безвозмездные </a:t>
                    </a:r>
                    <a:r>
                      <a:rPr lang="ru-RU" sz="1400" dirty="0" smtClean="0"/>
                      <a:t>поступления 46,5</a:t>
                    </a:r>
                    <a:r>
                      <a:rPr lang="ru-RU" sz="1400" dirty="0"/>
                      <a:t>%</a:t>
                    </a:r>
                  </a:p>
                </c:rich>
              </c:tx>
              <c:numFmt formatCode="0.0%" sourceLinked="0"/>
              <c:spPr>
                <a:noFill/>
              </c:spPr>
              <c:showVal val="1"/>
              <c:showCatName val="1"/>
            </c:dLbl>
            <c:numFmt formatCode="0.0%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0.47500000000000026</c:v>
                </c:pt>
                <c:pt idx="1">
                  <c:v>6.0000000000000032E-2</c:v>
                </c:pt>
                <c:pt idx="2">
                  <c:v>0.46500000000000002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10171122513665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732,2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0919603680616734E-17"/>
                  <c:y val="-0.136918956914730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4368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29170343907128E-2"/>
                  <c:y val="-0.355989287978300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572779,4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29732.2</c:v>
                </c:pt>
                <c:pt idx="1">
                  <c:v>4368</c:v>
                </c:pt>
                <c:pt idx="2">
                  <c:v>572779.4</c:v>
                </c:pt>
              </c:numCache>
            </c:numRef>
          </c:val>
        </c:ser>
        <c:shape val="pyramid"/>
        <c:axId val="151290240"/>
        <c:axId val="151291776"/>
        <c:axId val="0"/>
      </c:bar3DChart>
      <c:catAx>
        <c:axId val="1512902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291776"/>
        <c:crosses val="autoZero"/>
        <c:auto val="1"/>
        <c:lblAlgn val="ctr"/>
        <c:lblOffset val="100"/>
      </c:catAx>
      <c:valAx>
        <c:axId val="151291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290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756712697257297"/>
          <c:y val="0.15004419416637013"/>
          <c:w val="0.65620622046508736"/>
          <c:h val="0.74623054104684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</c:ser>
        <c:shape val="cylinder"/>
        <c:axId val="151506304"/>
        <c:axId val="151520384"/>
        <c:axId val="0"/>
      </c:bar3DChart>
      <c:catAx>
        <c:axId val="151506304"/>
        <c:scaling>
          <c:orientation val="minMax"/>
        </c:scaling>
        <c:delete val="1"/>
        <c:axPos val="b"/>
        <c:tickLblPos val="nextTo"/>
        <c:crossAx val="151520384"/>
        <c:crosses val="autoZero"/>
        <c:auto val="1"/>
        <c:lblAlgn val="ctr"/>
        <c:lblOffset val="100"/>
      </c:catAx>
      <c:valAx>
        <c:axId val="151520384"/>
        <c:scaling>
          <c:orientation val="minMax"/>
          <c:max val="130000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506304"/>
        <c:crosses val="autoZero"/>
        <c:crossBetween val="between"/>
        <c:majorUnit val="20000"/>
        <c:minorUnit val="10000"/>
      </c:valAx>
    </c:plotArea>
    <c:legend>
      <c:legendPos val="r"/>
      <c:layout>
        <c:manualLayout>
          <c:xMode val="edge"/>
          <c:yMode val="edge"/>
          <c:x val="0.87553593709790023"/>
          <c:y val="0.21732283512489406"/>
          <c:w val="8.880398620715399E-2"/>
          <c:h val="0.5422164274315790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Лист1!$A$57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Лист1!$B$57:$D$57</c:f>
              <c:numCache>
                <c:formatCode>_-* #,##0.0"р."_-;\-* #,##0.0"р."_-;_-* "-"??"р."_-;_-@_-</c:formatCode>
                <c:ptCount val="3"/>
                <c:pt idx="0">
                  <c:v>135141</c:v>
                </c:pt>
                <c:pt idx="1">
                  <c:v>147770.4</c:v>
                </c:pt>
                <c:pt idx="2">
                  <c:v>156245.6</c:v>
                </c:pt>
              </c:numCache>
            </c:numRef>
          </c:val>
        </c:ser>
        <c:ser>
          <c:idx val="1"/>
          <c:order val="1"/>
          <c:tx>
            <c:strRef>
              <c:f>Лист1!$A$58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Лист1!$B$58:$D$58</c:f>
              <c:numCache>
                <c:formatCode>_-* #,##0.0"р."_-;\-* #,##0.0"р."_-;_-* "-"??"р."_-;_-@_-</c:formatCode>
                <c:ptCount val="3"/>
                <c:pt idx="0">
                  <c:v>7596</c:v>
                </c:pt>
                <c:pt idx="1">
                  <c:v>5245.4</c:v>
                </c:pt>
                <c:pt idx="2">
                  <c:v>4771.5</c:v>
                </c:pt>
              </c:numCache>
            </c:numRef>
          </c:val>
        </c:ser>
        <c:ser>
          <c:idx val="2"/>
          <c:order val="2"/>
          <c:tx>
            <c:strRef>
              <c:f>Лист1!$A$59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Лист1!$B$59:$D$59</c:f>
              <c:numCache>
                <c:formatCode>_-* #,##0.0"р."_-;\-* #,##0.0"р."_-;_-* "-"??"р."_-;_-@_-</c:formatCode>
                <c:ptCount val="3"/>
                <c:pt idx="0">
                  <c:v>128553.1</c:v>
                </c:pt>
                <c:pt idx="1">
                  <c:v>112660.5</c:v>
                </c:pt>
                <c:pt idx="2">
                  <c:v>133798.5</c:v>
                </c:pt>
              </c:numCache>
            </c:numRef>
          </c:val>
        </c:ser>
        <c:ser>
          <c:idx val="3"/>
          <c:order val="3"/>
          <c:tx>
            <c:strRef>
              <c:f>Лист1!$A$60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Лист1!$B$60:$D$60</c:f>
              <c:numCache>
                <c:formatCode>_-* #,##0.0"р."_-;\-* #,##0.0"р."_-;_-* "-"??"р."_-;_-@_-</c:formatCode>
                <c:ptCount val="3"/>
                <c:pt idx="0">
                  <c:v>300678.8</c:v>
                </c:pt>
                <c:pt idx="1">
                  <c:v>162261.79999999999</c:v>
                </c:pt>
                <c:pt idx="2">
                  <c:v>103587.8</c:v>
                </c:pt>
              </c:numCache>
            </c:numRef>
          </c:val>
        </c:ser>
        <c:ser>
          <c:idx val="4"/>
          <c:order val="4"/>
          <c:tx>
            <c:strRef>
              <c:f>Лист1!$A$61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Лист1!$B$61:$D$61</c:f>
              <c:numCache>
                <c:formatCode>_-* #,##0.0"р."_-;\-* #,##0.0"р."_-;_-* "-"??"р."_-;_-@_-</c:formatCode>
                <c:ptCount val="3"/>
                <c:pt idx="0">
                  <c:v>687536.5</c:v>
                </c:pt>
                <c:pt idx="1">
                  <c:v>747847.8</c:v>
                </c:pt>
                <c:pt idx="2">
                  <c:v>702875.5</c:v>
                </c:pt>
              </c:numCache>
            </c:numRef>
          </c:val>
        </c:ser>
        <c:ser>
          <c:idx val="5"/>
          <c:order val="5"/>
          <c:tx>
            <c:strRef>
              <c:f>Лист1!$A$62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Лист1!$B$62:$D$62</c:f>
              <c:numCache>
                <c:formatCode>_-* #,##0.0"р."_-;\-* #,##0.0"р."_-;_-* "-"??"р."_-;_-@_-</c:formatCode>
                <c:ptCount val="3"/>
                <c:pt idx="0">
                  <c:v>107277.4</c:v>
                </c:pt>
                <c:pt idx="1">
                  <c:v>95558.9</c:v>
                </c:pt>
                <c:pt idx="2">
                  <c:v>94444.3</c:v>
                </c:pt>
              </c:numCache>
            </c:numRef>
          </c:val>
        </c:ser>
        <c:ser>
          <c:idx val="6"/>
          <c:order val="6"/>
          <c:tx>
            <c:strRef>
              <c:f>Лист1!$A$63</c:f>
              <c:strCache>
                <c:ptCount val="1"/>
                <c:pt idx="0">
                  <c:v>ЗДРАВООХРАНЕНИЕ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Лист1!$B$63:$D$63</c:f>
              <c:numCache>
                <c:formatCode>_-* #,##0.0"р."_-;\-* #,##0.0"р."_-;_-* "-"??"р."_-;_-@_-</c:formatCode>
                <c:ptCount val="3"/>
                <c:pt idx="0">
                  <c:v>2887.6</c:v>
                </c:pt>
                <c:pt idx="1">
                  <c:v>3191.6</c:v>
                </c:pt>
                <c:pt idx="2">
                  <c:v>3191.6</c:v>
                </c:pt>
              </c:numCache>
            </c:numRef>
          </c:val>
        </c:ser>
        <c:ser>
          <c:idx val="7"/>
          <c:order val="7"/>
          <c:tx>
            <c:strRef>
              <c:f>Лист1!$A$64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Лист1!$B$64:$D$64</c:f>
              <c:numCache>
                <c:formatCode>_-* #,##0.0"р."_-;\-* #,##0.0"р."_-;_-* "-"??"р."_-;_-@_-</c:formatCode>
                <c:ptCount val="3"/>
                <c:pt idx="0">
                  <c:v>66052.600000000006</c:v>
                </c:pt>
                <c:pt idx="1">
                  <c:v>71457.399999999994</c:v>
                </c:pt>
                <c:pt idx="2">
                  <c:v>51624.1</c:v>
                </c:pt>
              </c:numCache>
            </c:numRef>
          </c:val>
        </c:ser>
        <c:ser>
          <c:idx val="8"/>
          <c:order val="8"/>
          <c:tx>
            <c:strRef>
              <c:f>Лист1!$A$65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Лист1!$B$56:$D$56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Лист1!$B$65:$D$65</c:f>
              <c:numCache>
                <c:formatCode>_-* #,##0.0"р."_-;\-* #,##0.0"р."_-;_-* "-"??"р."_-;_-@_-</c:formatCode>
                <c:ptCount val="3"/>
                <c:pt idx="0">
                  <c:v>25702.799999999996</c:v>
                </c:pt>
                <c:pt idx="1">
                  <c:v>3577.1</c:v>
                </c:pt>
                <c:pt idx="2">
                  <c:v>3577.1</c:v>
                </c:pt>
              </c:numCache>
            </c:numRef>
          </c:val>
        </c:ser>
        <c:shape val="box"/>
        <c:axId val="88616320"/>
        <c:axId val="88654976"/>
        <c:axId val="0"/>
      </c:bar3DChart>
      <c:catAx>
        <c:axId val="88616320"/>
        <c:scaling>
          <c:orientation val="minMax"/>
        </c:scaling>
        <c:axPos val="b"/>
        <c:majorGridlines/>
        <c:tickLblPos val="nextTo"/>
        <c:crossAx val="88654976"/>
        <c:crosses val="autoZero"/>
        <c:auto val="1"/>
        <c:lblAlgn val="ctr"/>
        <c:lblOffset val="100"/>
      </c:catAx>
      <c:valAx>
        <c:axId val="88654976"/>
        <c:scaling>
          <c:orientation val="minMax"/>
        </c:scaling>
        <c:axPos val="l"/>
        <c:majorGridlines/>
        <c:numFmt formatCode="_-* #,##0.0&quot;р.&quot;_-;\-* #,##0.0&quot;р.&quot;_-;_-* &quot;-&quot;??&quot;р.&quot;_-;_-@_-" sourceLinked="1"/>
        <c:tickLblPos val="nextTo"/>
        <c:crossAx val="8861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89116291821919"/>
          <c:y val="0.113802244504894"/>
          <c:w val="0.2746803111644438"/>
          <c:h val="0.80179670987871854"/>
        </c:manualLayout>
      </c:layout>
      <c:txPr>
        <a:bodyPr/>
        <a:lstStyle/>
        <a:p>
          <a:pPr rtl="0">
            <a:defRPr sz="8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50"/>
      <c:perspective val="30"/>
    </c:view3D>
    <c:plotArea>
      <c:layout>
        <c:manualLayout>
          <c:layoutTarget val="inner"/>
          <c:xMode val="edge"/>
          <c:yMode val="edge"/>
          <c:x val="6.4130929212756829E-2"/>
          <c:y val="4.8611208320501691E-2"/>
          <c:w val="0.83911859414373813"/>
          <c:h val="0.813889316610208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11"/>
          </c:dPt>
          <c:dPt>
            <c:idx val="2"/>
            <c:explosion val="16"/>
          </c:dPt>
          <c:dPt>
            <c:idx val="3"/>
            <c:explosion val="7"/>
          </c:dPt>
          <c:dPt>
            <c:idx val="5"/>
            <c:explosion val="16"/>
          </c:dPt>
          <c:dPt>
            <c:idx val="7"/>
            <c:explosion val="14"/>
          </c:dPt>
          <c:dLbls>
            <c:dLbl>
              <c:idx val="0"/>
              <c:layout>
                <c:manualLayout>
                  <c:x val="-5.1359605853128397E-2"/>
                  <c:y val="3.8804627789131844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1.8437043374494734E-2"/>
                  <c:y val="-4.1117822447436982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1489817687499594"/>
                  <c:y val="-0.11855188240152299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2.0839289617810876E-2"/>
                  <c:y val="-0.1356366272152075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7.1611207871019739E-2"/>
                  <c:y val="0.1207439055544668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9.9457513810011968E-3"/>
                  <c:y val="-0.21651882576499917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5.5001308634599677E-2"/>
                  <c:y val="-0.13921884186287437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7.6585367795671155E-2"/>
                  <c:y val="-1.3315742322013494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4.1134790391154606E-2"/>
                  <c:y val="6.5294381141689312E-2"/>
                </c:manualLayout>
              </c:layout>
              <c:showVal val="1"/>
              <c:showCatName val="1"/>
            </c:dLbl>
            <c:numFmt formatCode="0.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0.12400000000000007</c:v>
                </c:pt>
                <c:pt idx="1">
                  <c:v>3.8000000000000022E-3</c:v>
                </c:pt>
                <c:pt idx="2">
                  <c:v>0.10670000000000007</c:v>
                </c:pt>
                <c:pt idx="3">
                  <c:v>8.2600000000000007E-2</c:v>
                </c:pt>
                <c:pt idx="4">
                  <c:v>0.56045</c:v>
                </c:pt>
                <c:pt idx="5">
                  <c:v>7.5300000000000034E-2</c:v>
                </c:pt>
                <c:pt idx="6">
                  <c:v>2.5000000000000022E-3</c:v>
                </c:pt>
                <c:pt idx="7">
                  <c:v>4.1199999999999987E-2</c:v>
                </c:pt>
                <c:pt idx="8">
                  <c:v>3.0000000000000022E-3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11/23/2018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к публичным слушаниям </a:t>
            </a: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 бюджете городского округа Анадырь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827544"/>
              </p:ext>
            </p:extLst>
          </p:nvPr>
        </p:nvGraphicFramePr>
        <p:xfrm>
          <a:off x="8666" y="1071585"/>
          <a:ext cx="9135334" cy="571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/>
                <a:gridCol w="703902"/>
                <a:gridCol w="97759"/>
                <a:gridCol w="852511"/>
                <a:gridCol w="780720"/>
                <a:gridCol w="762774"/>
                <a:gridCol w="762774"/>
                <a:gridCol w="816616"/>
                <a:gridCol w="816616"/>
                <a:gridCol w="753800"/>
              </a:tblGrid>
              <a:tr h="2917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6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ИП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492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5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4 121,97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4 303,34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4 286,85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</a:tr>
              <a:tr h="1971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104,20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037169"/>
              </p:ext>
            </p:extLst>
          </p:nvPr>
        </p:nvGraphicFramePr>
        <p:xfrm>
          <a:off x="9186" y="934122"/>
          <a:ext cx="9134815" cy="578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/>
                <a:gridCol w="801615"/>
                <a:gridCol w="852462"/>
                <a:gridCol w="780676"/>
                <a:gridCol w="762731"/>
                <a:gridCol w="762731"/>
                <a:gridCol w="816570"/>
                <a:gridCol w="816570"/>
                <a:gridCol w="753757"/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14 977,2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188,8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15 044,2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97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115,5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77 449,4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77 787,3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77 046,4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78 280,4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77 081,0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77 525,8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76 338,0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374,96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646,21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639,40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933,08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913,25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933,08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913,25   </a:t>
                      </a:r>
                    </a:p>
                  </a:txBody>
                  <a:tcPr marL="0" marR="0" marT="0" marB="0" anchor="ctr"/>
                </a:tc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24 604,7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102,77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7313432"/>
              </p:ext>
            </p:extLst>
          </p:nvPr>
        </p:nvGraphicFramePr>
        <p:xfrm>
          <a:off x="6937" y="1064560"/>
          <a:ext cx="9134984" cy="361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/>
                <a:gridCol w="841206"/>
                <a:gridCol w="812904"/>
                <a:gridCol w="780690"/>
                <a:gridCol w="762745"/>
                <a:gridCol w="762745"/>
                <a:gridCol w="816585"/>
                <a:gridCol w="816585"/>
                <a:gridCol w="753771"/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экономике (среднегодовая)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10 216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10 216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4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13 830,6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14 010,4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13 858,3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выплаты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1 146,6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1 178,5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1 185,9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1 213,3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1 228,3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1 213,3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1 228,3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678716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/>
                <a:gridCol w="847216"/>
                <a:gridCol w="807441"/>
                <a:gridCol w="780950"/>
                <a:gridCol w="765990"/>
                <a:gridCol w="765990"/>
                <a:gridCol w="816855"/>
                <a:gridCol w="816855"/>
                <a:gridCol w="754021"/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114, 53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120, 60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119, 46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127, 36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127, 36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125, 31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576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978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7079756"/>
              </p:ext>
            </p:extLst>
          </p:nvPr>
        </p:nvGraphicFramePr>
        <p:xfrm>
          <a:off x="19116" y="1087487"/>
          <a:ext cx="9124885" cy="3148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/>
                <a:gridCol w="904115"/>
                <a:gridCol w="748165"/>
                <a:gridCol w="779827"/>
                <a:gridCol w="761902"/>
                <a:gridCol w="761902"/>
                <a:gridCol w="815682"/>
                <a:gridCol w="815682"/>
                <a:gridCol w="752937"/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17,39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17,39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17,05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17,05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2019 год представлен проектом решения Совета депутатов городского округа Анадырь.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за 2019 год запланированы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6801010"/>
              </p:ext>
            </p:extLst>
          </p:nvPr>
        </p:nvGraphicFramePr>
        <p:xfrm>
          <a:off x="2143108" y="3286124"/>
          <a:ext cx="5619202" cy="2714643"/>
        </p:xfrm>
        <a:graphic>
          <a:graphicData uri="http://schemas.openxmlformats.org/drawingml/2006/table">
            <a:tbl>
              <a:tblPr/>
              <a:tblGrid>
                <a:gridCol w="2809601"/>
                <a:gridCol w="2809601"/>
              </a:tblGrid>
              <a:tr h="899430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1 304 116,0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1 254 116,0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50 000,0 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31085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2019 год, а также ожидаемое исполнение за 2018 год и фактическое исполнение за 2017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9067211"/>
              </p:ext>
            </p:extLst>
          </p:nvPr>
        </p:nvGraphicFramePr>
        <p:xfrm>
          <a:off x="214282" y="4357694"/>
          <a:ext cx="8847603" cy="1988168"/>
        </p:xfrm>
        <a:graphic>
          <a:graphicData uri="http://schemas.openxmlformats.org/drawingml/2006/table">
            <a:tbl>
              <a:tblPr/>
              <a:tblGrid>
                <a:gridCol w="2629526"/>
                <a:gridCol w="1948757"/>
                <a:gridCol w="2134660"/>
                <a:gridCol w="2134660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605 590,1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695 908,4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697 236,4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780 738,2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657 146,8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606 879,6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1 386 328,3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1 353 055,2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1 304 116,0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Ожидаемая структура доходов бюджета городского округа Анадырь на 2019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Прогноз налоговых доходов бюджета городского округа Анадырь на 2019 год сложился в объеме 619 402,4 тыс.рублей. Ожидаемая структура 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just"/>
            <a:r>
              <a:rPr lang="en-US" dirty="0" smtClean="0"/>
              <a:t>.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2714620"/>
          <a:ext cx="8286812" cy="3968874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295617">
                <a:tc rowSpan="2"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414 339,1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457 680,2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486 504,0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7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1827,4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1 827,4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64 034,6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75 139,0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113 430,0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2 697,5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1 745,0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16 272,6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13 944,0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1910,0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1 952,0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501 037,9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551 872,6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619 402,4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78,5%. В 2019 году прогнозируется рост доли поступлений налогов на совокупный доход, который ожидается на уровне 18,3%, в результате </a:t>
            </a:r>
            <a:r>
              <a:rPr lang="ru-RU" dirty="0" err="1" smtClean="0"/>
              <a:t>бизнесс-активности</a:t>
            </a:r>
            <a:r>
              <a:rPr lang="ru-RU" dirty="0" smtClean="0"/>
              <a:t> </a:t>
            </a:r>
            <a:r>
              <a:rPr lang="ru-RU" dirty="0" smtClean="0"/>
              <a:t>населения и роста вновь зарегистрированных ИП.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2019 год прогнозируются в объеме 77 834,0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Ожидаемая структура неналоговых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215372" cy="3870984"/>
        </p:xfrm>
        <a:graphic>
          <a:graphicData uri="http://schemas.openxmlformats.org/drawingml/2006/table">
            <a:tbl>
              <a:tblPr/>
              <a:tblGrid>
                <a:gridCol w="3857654"/>
                <a:gridCol w="1357322"/>
                <a:gridCol w="1643074"/>
                <a:gridCol w="1357322"/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73 865,2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74 125,0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61 497,4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6897,4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19 592,7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51 039,2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8 820,1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11 953,8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7 110,8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104 552,2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144 035,8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77 834,0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2019 году прогнозируется в размере 606 879,6 тыс.рублей.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из окружного бюджета в 2018 году (тыс.руб.)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2014-2020 годы представлена в диаграмме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(тыс.рублей):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71538" y="3214686"/>
          <a:ext cx="685804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Приоритетами в расходовании средств бюджета городского округа Анадырь на 2019 год становятся: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Бюджет городского округа Анадырь по расходам запланирован в объеме 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>1 254 116,0</a:t>
            </a:r>
            <a:r>
              <a:rPr lang="ru-RU" sz="14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/>
              <a:t>тыс.рублей. Информация  об объемах бюджета городского округа Анадырь на 201</a:t>
            </a:r>
            <a:r>
              <a:rPr lang="en-US" dirty="0" smtClean="0"/>
              <a:t>9</a:t>
            </a:r>
            <a:r>
              <a:rPr lang="ru-RU" dirty="0" smtClean="0"/>
              <a:t> год по разделам классификации расходов бюджета представлена в таблице и диаграмме: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2017 год и период 2018-2019 годы представлена в таблице (тыс.руб.):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28802"/>
          <a:ext cx="8001056" cy="4467492"/>
        </p:xfrm>
        <a:graphic>
          <a:graphicData uri="http://schemas.openxmlformats.org/drawingml/2006/table">
            <a:tbl>
              <a:tblPr/>
              <a:tblGrid>
                <a:gridCol w="2000264"/>
                <a:gridCol w="2000264"/>
                <a:gridCol w="2000264"/>
                <a:gridCol w="2000264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135 141,0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162 781,4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156 245,6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5 808,4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4 771,5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128 553,1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117 493,0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133 798,5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300 678,8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156 664,6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103 587,8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687 536,5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747 642,2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702 875,5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107 277,4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95 583,9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94 444,3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2 887,6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3 191,6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3 191,6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66 052,6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71 586,8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51 624,1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25 702,8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3 577,1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1 461 425,5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1 364 224,4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1 254 116,0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Bookman Old Style" pitchFamily="18" charset="0"/>
              </a:rPr>
              <a:t>Расходы бюджета 2017, 2018 годы и проекта бюджета на 2019 год</a:t>
            </a:r>
            <a:endParaRPr lang="ru-RU" sz="1600" dirty="0">
              <a:effectLst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1785926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ожидаемых расходов бюджета на 2019 год: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Проект бюджета городского округа Анадырь на 2019 год сформирован на основе 9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90,5%.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785926"/>
          <a:ext cx="8429684" cy="4822073"/>
        </p:xfrm>
        <a:graphic>
          <a:graphicData uri="http://schemas.openxmlformats.org/drawingml/2006/table">
            <a:tbl>
              <a:tblPr/>
              <a:tblGrid>
                <a:gridCol w="4718106"/>
                <a:gridCol w="3711578"/>
              </a:tblGrid>
              <a:tr h="638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"Анадырь - безопасный город на 2018-2020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"Поддержка 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2019-2021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"Жилье в городском округе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2019-2023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"Охрана окружающей среды в городском округе Анадырь на 2015-2019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годы"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Муниципальные программы городского округа Анадырь на 2019 год 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9818806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/>
                <a:gridCol w="1046239"/>
                <a:gridCol w="1098967"/>
                <a:gridCol w="739308"/>
                <a:gridCol w="759712"/>
                <a:gridCol w="759712"/>
                <a:gridCol w="813339"/>
                <a:gridCol w="813339"/>
                <a:gridCol w="750774"/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16 115,0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16 272,0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272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16 430,0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16 430,0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16 590,0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16 590,0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21 441,0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29 818,9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31 037,6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31 043,2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32 346,8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6966215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/>
                <a:gridCol w="1224136"/>
                <a:gridCol w="736725"/>
                <a:gridCol w="778411"/>
                <a:gridCol w="763498"/>
                <a:gridCol w="763498"/>
                <a:gridCol w="814199"/>
                <a:gridCol w="814199"/>
                <a:gridCol w="751568"/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29 818,9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31 037,6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31 043,2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28 009,3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467,2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483,6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508,00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1 000,9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341,5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383548769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383548769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2247624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/>
                <a:gridCol w="87839"/>
                <a:gridCol w="801594"/>
                <a:gridCol w="852441"/>
                <a:gridCol w="780656"/>
                <a:gridCol w="762711"/>
                <a:gridCol w="762711"/>
                <a:gridCol w="816549"/>
                <a:gridCol w="816549"/>
                <a:gridCol w="753737"/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725,00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756,18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102,27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508,27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дкл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кВт. ч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73,06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1849589"/>
              </p:ext>
            </p:extLst>
          </p:nvPr>
        </p:nvGraphicFramePr>
        <p:xfrm>
          <a:off x="35495" y="1039573"/>
          <a:ext cx="9108505" cy="581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99716"/>
                <a:gridCol w="801284"/>
                <a:gridCol w="852111"/>
                <a:gridCol w="780354"/>
                <a:gridCol w="762416"/>
                <a:gridCol w="762416"/>
                <a:gridCol w="816233"/>
                <a:gridCol w="816233"/>
                <a:gridCol w="753446"/>
              </a:tblGrid>
              <a:tr h="229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930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3659,73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3 798,80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3 802,46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</a:tr>
              <a:tr h="5240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78,35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</a:tr>
              <a:tr h="7860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92,22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969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2 636,88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766,09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755,54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</a:tr>
              <a:tr h="9170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92,95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104,30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15818</TotalTime>
  <Words>2619</Words>
  <Application>Microsoft Office PowerPoint</Application>
  <PresentationFormat>Экран (4:3)</PresentationFormat>
  <Paragraphs>832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2019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795</cp:revision>
  <dcterms:created xsi:type="dcterms:W3CDTF">2004-02-12T06:43:32Z</dcterms:created>
  <dcterms:modified xsi:type="dcterms:W3CDTF">2018-11-23T04:10:39Z</dcterms:modified>
</cp:coreProperties>
</file>