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6"/>
  </p:notesMasterIdLst>
  <p:sldIdLst>
    <p:sldId id="284" r:id="rId2"/>
    <p:sldId id="294" r:id="rId3"/>
    <p:sldId id="295" r:id="rId4"/>
    <p:sldId id="303" r:id="rId5"/>
    <p:sldId id="330" r:id="rId6"/>
    <p:sldId id="369" r:id="rId7"/>
    <p:sldId id="331" r:id="rId8"/>
    <p:sldId id="332" r:id="rId9"/>
    <p:sldId id="333" r:id="rId10"/>
    <p:sldId id="335" r:id="rId11"/>
    <p:sldId id="334" r:id="rId12"/>
    <p:sldId id="371" r:id="rId13"/>
    <p:sldId id="372" r:id="rId14"/>
    <p:sldId id="373" r:id="rId15"/>
    <p:sldId id="337" r:id="rId16"/>
    <p:sldId id="338" r:id="rId17"/>
    <p:sldId id="339" r:id="rId18"/>
    <p:sldId id="340" r:id="rId19"/>
    <p:sldId id="374" r:id="rId20"/>
    <p:sldId id="375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70" r:id="rId29"/>
    <p:sldId id="376" r:id="rId30"/>
    <p:sldId id="377" r:id="rId31"/>
    <p:sldId id="361" r:id="rId32"/>
    <p:sldId id="368" r:id="rId33"/>
    <p:sldId id="366" r:id="rId34"/>
    <p:sldId id="36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5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02-4D7F-856E-C6B99B5C30DC}"/>
                </c:ext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0.88949999999999996</c:v>
                </c:pt>
                <c:pt idx="1">
                  <c:v>1.018</c:v>
                </c:pt>
                <c:pt idx="2">
                  <c:v>0.9486</c:v>
                </c:pt>
                <c:pt idx="3">
                  <c:v>0.99350000000000005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02-4D7F-856E-C6B99B5C30DC}"/>
                </c:ext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0.98160000000000003</c:v>
                </c:pt>
                <c:pt idx="1">
                  <c:v>1.0053000000000001</c:v>
                </c:pt>
                <c:pt idx="2">
                  <c:v>1.0094000000000001</c:v>
                </c:pt>
                <c:pt idx="3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1.0593999999999999</c:v>
                </c:pt>
                <c:pt idx="1">
                  <c:v>1.1435</c:v>
                </c:pt>
                <c:pt idx="2">
                  <c:v>1.1778</c:v>
                </c:pt>
                <c:pt idx="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E02-4D7F-856E-C6B99B5C30DC}"/>
                </c:ext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02-4D7F-856E-C6B99B5C30DC}"/>
                </c:ext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0.99</c:v>
                </c:pt>
                <c:pt idx="1">
                  <c:v>1.022</c:v>
                </c:pt>
                <c:pt idx="2">
                  <c:v>1.022</c:v>
                </c:pt>
                <c:pt idx="3">
                  <c:v>1.0033000000000001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45696"/>
        <c:axId val="97647232"/>
      </c:lineChart>
      <c:catAx>
        <c:axId val="97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7232"/>
        <c:crosses val="autoZero"/>
        <c:auto val="1"/>
        <c:lblAlgn val="ctr"/>
        <c:lblOffset val="100"/>
        <c:noMultiLvlLbl val="0"/>
      </c:catAx>
      <c:valAx>
        <c:axId val="9764723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569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17.995635001008861</c:v>
                </c:pt>
                <c:pt idx="1">
                  <c:v>0.19085471961502318</c:v>
                </c:pt>
                <c:pt idx="2">
                  <c:v>8.6609319489901591</c:v>
                </c:pt>
                <c:pt idx="3">
                  <c:v>5.0139371466346061</c:v>
                </c:pt>
                <c:pt idx="4">
                  <c:v>2.5156604260427047</c:v>
                </c:pt>
                <c:pt idx="5">
                  <c:v>58.82976645213278</c:v>
                </c:pt>
                <c:pt idx="6">
                  <c:v>3.7591380045304237</c:v>
                </c:pt>
                <c:pt idx="7">
                  <c:v>2.7331654513913195</c:v>
                </c:pt>
                <c:pt idx="8">
                  <c:v>0.30003106847690103</c:v>
                </c:pt>
                <c:pt idx="9" formatCode="#,##0.0000">
                  <c:v>8.7978117722941371E-4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D4-4029-91E6-B94DEF0D1EB7}"/>
                </c:ext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D4-4029-91E6-B94DEF0D1EB7}"/>
                </c:ext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0.88949999999999996</c:v>
                </c:pt>
                <c:pt idx="1">
                  <c:v>1.018</c:v>
                </c:pt>
                <c:pt idx="2">
                  <c:v>0.9486</c:v>
                </c:pt>
                <c:pt idx="3">
                  <c:v>0.99350000000000005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D4-4029-91E6-B94DEF0D1EB7}"/>
                </c:ext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0.98160000000000003</c:v>
                </c:pt>
                <c:pt idx="1">
                  <c:v>1.0053000000000001</c:v>
                </c:pt>
                <c:pt idx="2">
                  <c:v>1.0094000000000001</c:v>
                </c:pt>
                <c:pt idx="3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D4-4029-91E6-B94DEF0D1EB7}"/>
                </c:ext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1.0593999999999999</c:v>
                </c:pt>
                <c:pt idx="1">
                  <c:v>1.1435</c:v>
                </c:pt>
                <c:pt idx="2">
                  <c:v>1.1778</c:v>
                </c:pt>
                <c:pt idx="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4D4-4029-91E6-B94DEF0D1EB7}"/>
                </c:ext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0.99</c:v>
                </c:pt>
                <c:pt idx="1">
                  <c:v>1.022</c:v>
                </c:pt>
                <c:pt idx="2">
                  <c:v>1.002</c:v>
                </c:pt>
                <c:pt idx="3">
                  <c:v>1.0033000000000001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3936"/>
        <c:axId val="93262592"/>
      </c:lineChart>
      <c:catAx>
        <c:axId val="93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62592"/>
        <c:crosses val="autoZero"/>
        <c:auto val="1"/>
        <c:lblAlgn val="ctr"/>
        <c:lblOffset val="100"/>
        <c:noMultiLvlLbl val="0"/>
      </c:catAx>
      <c:valAx>
        <c:axId val="932625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2393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0.29940023604250449</c:v>
                </c:pt>
                <c:pt idx="1">
                  <c:v>3.9456851888856274E-2</c:v>
                </c:pt>
                <c:pt idx="2">
                  <c:v>0.6611429120686394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322925859767819E-3"/>
                  <c:y val="3.9119701975637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AD-4D07-9499-858C3C86F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556031.1</c:v>
                </c:pt>
                <c:pt idx="1">
                  <c:v>1038672.5</c:v>
                </c:pt>
                <c:pt idx="2">
                  <c:v>108616.1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232209.2</c:v>
                </c:pt>
                <c:pt idx="1">
                  <c:v>671456.6</c:v>
                </c:pt>
                <c:pt idx="2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58665.8</c:v>
                </c:pt>
                <c:pt idx="1">
                  <c:v>654793.80000000005</c:v>
                </c:pt>
                <c:pt idx="2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C-49F2-B33E-AFFC96F661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9C-49F2-B33E-AFFC96F661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9C-49F2-B33E-AFFC96F6619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9C-49F2-B33E-AFFC96F6619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9C-49F2-B33E-AFFC96F6619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9C-49F2-B33E-AFFC96F6619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9C-49F2-B33E-AFFC96F6619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9C-49F2-B33E-AFFC96F6619B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9C-49F2-B33E-AFFC96F6619B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9C-49F2-B33E-AFFC96F6619B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9C-49F2-B33E-AFFC96F66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10.523374948365461</c:v>
                </c:pt>
                <c:pt idx="1">
                  <c:v>0.11034401410513602</c:v>
                </c:pt>
                <c:pt idx="2">
                  <c:v>10.324072085999342</c:v>
                </c:pt>
                <c:pt idx="3">
                  <c:v>11.59798344300075</c:v>
                </c:pt>
                <c:pt idx="4">
                  <c:v>9.7031983025153075</c:v>
                </c:pt>
                <c:pt idx="5">
                  <c:v>49.684971633367525</c:v>
                </c:pt>
                <c:pt idx="6">
                  <c:v>2.2187578879309364</c:v>
                </c:pt>
                <c:pt idx="7">
                  <c:v>2.4563334702953865</c:v>
                </c:pt>
                <c:pt idx="8">
                  <c:v>3.3772918167011259</c:v>
                </c:pt>
                <c:pt idx="9" formatCode="#,##0.000">
                  <c:v>3.6723977190303648E-3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15.451577230087336</c:v>
                </c:pt>
                <c:pt idx="1">
                  <c:v>0.16095652265312999</c:v>
                </c:pt>
                <c:pt idx="2">
                  <c:v>15.964076739113235</c:v>
                </c:pt>
                <c:pt idx="3">
                  <c:v>9.972566303631659</c:v>
                </c:pt>
                <c:pt idx="4">
                  <c:v>1.1039531851356832</c:v>
                </c:pt>
                <c:pt idx="5">
                  <c:v>50.555932045865553</c:v>
                </c:pt>
                <c:pt idx="6">
                  <c:v>3.2287507793349417</c:v>
                </c:pt>
                <c:pt idx="7">
                  <c:v>3.2991135912141361</c:v>
                </c:pt>
                <c:pt idx="8">
                  <c:v>0.25846536156992223</c:v>
                </c:pt>
                <c:pt idx="9" formatCode="#,##0.000">
                  <c:v>4.6082413943996309E-3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1/18/2023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15680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313312" cy="90872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406" y="24991"/>
            <a:ext cx="1139074" cy="80589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901090"/>
              </p:ext>
            </p:extLst>
          </p:nvPr>
        </p:nvGraphicFramePr>
        <p:xfrm>
          <a:off x="6940" y="828675"/>
          <a:ext cx="9106426" cy="608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(без субъектов малого предпринимательства)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9597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9 680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                     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крупных и средних предприятий и некоммерческих организациях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162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728,34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400,20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738,05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192,61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052,24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964,42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8747993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107 086,96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477,52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501,84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605,49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274,95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144775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143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377,69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256,18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135,34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928,06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328,41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8186168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 и искусства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681,83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834,78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532,25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853,18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132 751,38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143 695,84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645,72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500813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состоящих на учете в Пенсионном фонде,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3 592 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277653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неработающих пенсионеров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2 215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10639"/>
              </p:ext>
            </p:extLst>
          </p:nvPr>
        </p:nvGraphicFramePr>
        <p:xfrm>
          <a:off x="2" y="934122"/>
          <a:ext cx="9143999" cy="499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0 до 14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3 057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3 054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3 065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3 043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15 до 17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579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577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579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576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580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575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воспитанников, посещающих организаций, осуществляющие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1 034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1 026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учащихся в общеобразовательных учреждениях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2033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2 031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2 038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учреждениях дополнительного образования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1993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1 991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1 984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15679"/>
              </p:ext>
            </p:extLst>
          </p:nvPr>
        </p:nvGraphicFramePr>
        <p:xfrm>
          <a:off x="9184" y="839771"/>
          <a:ext cx="9143999" cy="577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7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жилого фонда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307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787,6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611,6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316 611,6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м2 общей площади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1,224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5,03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-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-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3,80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3,80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(на конец года)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19,81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20,11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20,16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20,08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20,19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20,31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20,47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состоящих на учете в качестве нуждающихся в жилых помещениях на конец года,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получивших жилые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помещения и улучшивших жилищные условия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813637"/>
                  </a:ext>
                </a:extLst>
              </a:tr>
              <a:tr h="94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 оставшихся без попечения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 нуждающихся в получении жилых помещений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32768"/>
              </p:ext>
            </p:extLst>
          </p:nvPr>
        </p:nvGraphicFramePr>
        <p:xfrm>
          <a:off x="9184" y="839771"/>
          <a:ext cx="9143999" cy="5613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65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2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оставшихся без попечения родителей и получивших жилые помещения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  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предоставленных для строительства жилья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0,68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полученных уведомлений о планируемых строительстве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реконструкции объекта индивидуального жилищного строительства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расположенных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земельных участках, в отношений которых осуществлен государственный кадастровый учет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74022"/>
              </p:ext>
            </p:extLst>
          </p:nvPr>
        </p:nvGraphicFramePr>
        <p:xfrm>
          <a:off x="26313" y="1340768"/>
          <a:ext cx="9117687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957">
                  <a:extLst>
                    <a:ext uri="{9D8B030D-6E8A-4147-A177-3AD203B41FA5}">
                      <a16:colId xmlns:a16="http://schemas.microsoft.com/office/drawing/2014/main" val="2227078637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9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4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городском округе утвержденного генерального плана городского округа (да/нет)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протяженность отремонтированных инженерных сетей (текущий и капитальный ремонт),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2,569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3,63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3,63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0,123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0,15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0908430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водоснабжения и водоотведения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0,246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013956"/>
                  </a:ext>
                </a:extLst>
              </a:tr>
              <a:tr h="397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2,62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974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9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16 декабря 2021 года № 200.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99793"/>
              </p:ext>
            </p:extLst>
          </p:nvPr>
        </p:nvGraphicFramePr>
        <p:xfrm>
          <a:off x="323528" y="3500438"/>
          <a:ext cx="8352928" cy="2638173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2 579 842,6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1 557 205,4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2 556 912,6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1 807 631,0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39 174,0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33 750,0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22864"/>
              </p:ext>
            </p:extLst>
          </p:nvPr>
        </p:nvGraphicFramePr>
        <p:xfrm>
          <a:off x="1136082" y="4026652"/>
          <a:ext cx="7277635" cy="2135442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876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522,9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1 703 319,7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 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989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458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 734 552,0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2 579 842,6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1 841 381,0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1 607 205,4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0038412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072426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1567728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655 365,5 тыс. рублей, на 2024 год – 678 080,7 тыс. рублей, на 2025 год – 718 111,8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00190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622 199,9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32 179,3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757 532,3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82,1%,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118 990,6 тыс. рублей, в 2024 году – в объеме 69 987,1 тыс. рублей, в 2025 году – в объеме 66 791,0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64637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71 326,2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36 654,6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118 990,6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1 703 319,7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717 642,8 тыс. рублей, в 2025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91452937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2014-2024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86187477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2 556 912,6 тыс. рублей, в 2024 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1 807 631,0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2025 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1 557 205,4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6218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269 073,5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263 977,5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288 571,6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296 550,3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248 102,3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1 270 401,3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56 731,7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62 806,3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86 354,4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2 556 912,6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1 807 631,0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1 557 205,4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14918690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0062547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199175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–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92,4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%, в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–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86,9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49840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49 438,2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26 014,9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49 288,5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416 785,1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318 062,8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161 484,6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1 294 556,1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102 553,8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12 232,8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2 361 593,0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589 269,2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319 049,1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4441"/>
              </p:ext>
            </p:extLst>
          </p:nvPr>
        </p:nvGraphicFramePr>
        <p:xfrm>
          <a:off x="1" y="1842015"/>
          <a:ext cx="9144000" cy="3810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8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15 537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15 559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15 520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15 576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15 495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15 590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15 466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99,34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92">
                <a:tc gridSpan="9"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Промышленное производство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117911"/>
                  </a:ext>
                </a:extLst>
              </a:tr>
              <a:tr h="7153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всего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39 520,83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40 264,40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40 263,82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40 019,04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40 018,21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40 151,89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39 806,12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производства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lang="ru-RU" sz="1600" b="0" i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94,32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101,88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101,88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99,47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70299758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24574138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90494"/>
              </p:ext>
            </p:extLst>
          </p:nvPr>
        </p:nvGraphicFramePr>
        <p:xfrm>
          <a:off x="0" y="1079948"/>
          <a:ext cx="9134579" cy="5349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690,77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697,61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695,05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704,51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699,36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711,49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703,70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15,07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4,86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448,40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453,98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456,79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13,29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48077"/>
              </p:ext>
            </p:extLst>
          </p:nvPr>
        </p:nvGraphicFramePr>
        <p:xfrm>
          <a:off x="35496" y="1412776"/>
          <a:ext cx="9108504" cy="457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6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автомобильных дорог общего пользования с твердым покрытием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22,702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23,518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23,518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25,118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25,118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26,718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26,718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Произведенный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текущий и капитальный ремонт автомобильных дорог общего пользования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8,585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перевезенных пассажиров наземным общественным транспортом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144,13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2023 год и на плановый период 2024 и 2025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95120"/>
              </p:ext>
            </p:extLst>
          </p:nvPr>
        </p:nvGraphicFramePr>
        <p:xfrm>
          <a:off x="8666" y="1628799"/>
          <a:ext cx="9135334" cy="333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82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2022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 и среднее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всего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индивидуальных предпринимателей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610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25346</TotalTime>
  <Words>3020</Words>
  <Application>Microsoft Office PowerPoint</Application>
  <PresentationFormat>Экран (4:3)</PresentationFormat>
  <Paragraphs>939</Paragraphs>
  <Slides>34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2023 год и на период 2024 и 2025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1396</cp:revision>
  <dcterms:created xsi:type="dcterms:W3CDTF">2004-02-12T06:43:32Z</dcterms:created>
  <dcterms:modified xsi:type="dcterms:W3CDTF">2023-01-18T05:43:21Z</dcterms:modified>
</cp:coreProperties>
</file>