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23"/>
  </p:notesMasterIdLst>
  <p:sldIdLst>
    <p:sldId id="284" r:id="rId2"/>
    <p:sldId id="294" r:id="rId3"/>
    <p:sldId id="338" r:id="rId4"/>
    <p:sldId id="339" r:id="rId5"/>
    <p:sldId id="340" r:id="rId6"/>
    <p:sldId id="374" r:id="rId7"/>
    <p:sldId id="375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70" r:id="rId16"/>
    <p:sldId id="376" r:id="rId17"/>
    <p:sldId id="377" r:id="rId18"/>
    <p:sldId id="361" r:id="rId19"/>
    <p:sldId id="368" r:id="rId20"/>
    <p:sldId id="366" r:id="rId21"/>
    <p:sldId id="36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6980" autoAdjust="0"/>
  </p:normalViewPr>
  <p:slideViewPr>
    <p:cSldViewPr>
      <p:cViewPr varScale="1">
        <p:scale>
          <a:sx n="111" d="100"/>
          <a:sy n="111" d="100"/>
        </p:scale>
        <p:origin x="174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0.2714060646836029</c:v>
                </c:pt>
                <c:pt idx="1">
                  <c:v>3.6717201900505675E-2</c:v>
                </c:pt>
                <c:pt idx="2">
                  <c:v>0.69187673341589129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0.4572848241498827</c:v>
                </c:pt>
                <c:pt idx="1">
                  <c:v>5.874944658541939E-2</c:v>
                </c:pt>
                <c:pt idx="2">
                  <c:v>0.48396525719742428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0.44568199520252721</c:v>
                </c:pt>
                <c:pt idx="1">
                  <c:v>5.2426137227582048E-2</c:v>
                </c:pt>
                <c:pt idx="2">
                  <c:v>0.50189186756989079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182900</c:v>
                </c:pt>
                <c:pt idx="1">
                  <c:v>358599.1</c:v>
                </c:pt>
                <c:pt idx="2">
                  <c:v>926792.1</c:v>
                </c:pt>
                <c:pt idx="3">
                  <c:v>202391.2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B2-443F-9AB7-BE6244AB5F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0</c:v>
                </c:pt>
                <c:pt idx="1">
                  <c:v>92415.7</c:v>
                </c:pt>
                <c:pt idx="2">
                  <c:v>516454.7</c:v>
                </c:pt>
                <c:pt idx="3">
                  <c:v>108772.4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8-4279-8A46-50F7627E86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6458517195356684E-3"/>
                  <c:y val="-8.9975314543965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078-4279-8A46-50F7627E86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Лист1!$D$2:$D$5</c:f>
              <c:numCache>
                <c:formatCode>#,##0.00</c:formatCode>
                <c:ptCount val="4"/>
                <c:pt idx="0">
                  <c:v>0</c:v>
                </c:pt>
                <c:pt idx="1">
                  <c:v>150608.20000000001</c:v>
                </c:pt>
                <c:pt idx="2">
                  <c:v>569467.80000000005</c:v>
                </c:pt>
                <c:pt idx="3">
                  <c:v>88604.800000000003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78-4279-8A46-50F7627E86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4521216"/>
        <c:axId val="134522752"/>
        <c:axId val="0"/>
      </c:bar3DChart>
      <c:catAx>
        <c:axId val="134521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2752"/>
        <c:crosses val="autoZero"/>
        <c:auto val="1"/>
        <c:lblAlgn val="ctr"/>
        <c:lblOffset val="100"/>
        <c:noMultiLvlLbl val="0"/>
      </c:catAx>
      <c:valAx>
        <c:axId val="1345227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12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CD-403E-91F6-233A570E461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D-403E-91F6-233A570E461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D-403E-91F6-233A570E461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CD-403E-91F6-233A570E461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CD-403E-91F6-233A570E461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CD-403E-91F6-233A570E4612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CD-403E-91F6-233A570E4612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53430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CD-403E-91F6-233A570E4612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72930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CCD-403E-91F6-233A570E4612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2-439C-AC4B-C383790A1A08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Лист1!$L$2</c:f>
              <c:numCache>
                <c:formatCode>General</c:formatCode>
                <c:ptCount val="1"/>
                <c:pt idx="0">
                  <c:v>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AD-45B7-BB4C-1FE69DA7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083520"/>
        <c:axId val="93085056"/>
      </c:barChart>
      <c:catAx>
        <c:axId val="93083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5056"/>
        <c:crosses val="autoZero"/>
        <c:auto val="1"/>
        <c:lblAlgn val="ctr"/>
        <c:lblOffset val="100"/>
        <c:noMultiLvlLbl val="0"/>
      </c:catAx>
      <c:valAx>
        <c:axId val="93085056"/>
        <c:scaling>
          <c:orientation val="minMax"/>
          <c:max val="12000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3520"/>
        <c:crosses val="autoZero"/>
        <c:crossBetween val="between"/>
        <c:majorUnit val="20000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3188249976691155"/>
                  <c:y val="-7.12549693440465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7.0414943759533832E-2"/>
                  <c:y val="5.05792610375430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10"/>
              <c:layout>
                <c:manualLayout>
                  <c:x val="-0.12314213055986702"/>
                  <c:y val="5.548517595677370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#,##0.00</c:formatCode>
                <c:ptCount val="11"/>
                <c:pt idx="0">
                  <c:v>9.880699894240621</c:v>
                </c:pt>
                <c:pt idx="1">
                  <c:v>0.26319911772649712</c:v>
                </c:pt>
                <c:pt idx="2">
                  <c:v>15.033127026596096</c:v>
                </c:pt>
                <c:pt idx="3">
                  <c:v>20.373679787051376</c:v>
                </c:pt>
                <c:pt idx="4">
                  <c:v>7.60219429643697</c:v>
                </c:pt>
                <c:pt idx="5">
                  <c:v>42.269268100434012</c:v>
                </c:pt>
                <c:pt idx="6">
                  <c:v>2.0731627431982544</c:v>
                </c:pt>
                <c:pt idx="7">
                  <c:v>2.3370144088681122</c:v>
                </c:pt>
                <c:pt idx="8">
                  <c:v>0.16591927817010929</c:v>
                </c:pt>
                <c:pt idx="9">
                  <c:v>1.7353472779482429E-3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3188249976691155"/>
                  <c:y val="-7.12549693440465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8.3462762731833159E-2"/>
                  <c:y val="3.9468227693944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Условно утвержденные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#,##0.00</c:formatCode>
                <c:ptCount val="11"/>
                <c:pt idx="0">
                  <c:v>17.315607577045014</c:v>
                </c:pt>
                <c:pt idx="1">
                  <c:v>0.29687456653991229</c:v>
                </c:pt>
                <c:pt idx="2">
                  <c:v>17.682637177167489</c:v>
                </c:pt>
                <c:pt idx="3">
                  <c:v>5.679982218075847</c:v>
                </c:pt>
                <c:pt idx="4">
                  <c:v>1.2400837175181063</c:v>
                </c:pt>
                <c:pt idx="5">
                  <c:v>50.988845541453081</c:v>
                </c:pt>
                <c:pt idx="6">
                  <c:v>3.4999292764380256</c:v>
                </c:pt>
                <c:pt idx="7">
                  <c:v>2.980595715008362</c:v>
                </c:pt>
                <c:pt idx="8" formatCode="General">
                  <c:v>0.31474553730899074</c:v>
                </c:pt>
                <c:pt idx="9">
                  <c:v>6.9867344516903263E-4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1.9345061130829812E-2"/>
                  <c:y val="9.541053080993308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8.3462762731833159E-2"/>
                  <c:y val="3.9468227693944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Условно утвержденные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16.314225158493485</c:v>
                </c:pt>
                <c:pt idx="1">
                  <c:v>0.27251879734246076</c:v>
                </c:pt>
                <c:pt idx="2">
                  <c:v>16.558405972946723</c:v>
                </c:pt>
                <c:pt idx="3">
                  <c:v>8.6428861794925087</c:v>
                </c:pt>
                <c:pt idx="4">
                  <c:v>2.3719437833006989</c:v>
                </c:pt>
                <c:pt idx="5">
                  <c:v>50.489720809426132</c:v>
                </c:pt>
                <c:pt idx="6">
                  <c:v>3.1834117913564808</c:v>
                </c:pt>
                <c:pt idx="7">
                  <c:v>1.8817078506639193</c:v>
                </c:pt>
                <c:pt idx="8">
                  <c:v>0.28517965697759212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9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5/12/2022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решению Совета депутатов городского округа Анадырь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бюджете городского округа Анадырь на 2022 год и плановый период 2023-2024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годов» (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изменений согласно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депутатов городского округа Анадырь от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28.02.2022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226, от 05.05.2022 г. № 240)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92867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2022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6501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 городского округа Анадырь на 2022 год и плановый период 2023 и 2024 годов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409847"/>
              </p:ext>
            </p:extLst>
          </p:nvPr>
        </p:nvGraphicFramePr>
        <p:xfrm>
          <a:off x="1029865" y="2780928"/>
          <a:ext cx="7084270" cy="3097544"/>
        </p:xfrm>
        <a:graphic>
          <a:graphicData uri="http://schemas.openxmlformats.org/drawingml/2006/table">
            <a:tbl>
              <a:tblPr/>
              <a:tblGrid>
                <a:gridCol w="321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644894492"/>
                    </a:ext>
                  </a:extLst>
                </a:gridCol>
                <a:gridCol w="1131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95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78 620,9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77 923,9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78 285,6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396,4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1 153,2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691,9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38,0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38,0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8 477,0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7 240,0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4 696,0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1 128,9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760,9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760,9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88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661,2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87 116,0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84 472,4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001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году утвержден в размере 1 447 677,2 тыс.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рублей, в 2023 году – в размере 717 642,8 тыс. рублей, в 2024 году – в размере 808 680,8 тыс. рублей. Ожидаемая структура безвозмездных поступлений из окружного бюджета представлена в диаграмме: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051703202"/>
              </p:ext>
            </p:extLst>
          </p:nvPr>
        </p:nvGraphicFramePr>
        <p:xfrm>
          <a:off x="714348" y="3143248"/>
          <a:ext cx="7643866" cy="324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Динамика изменения объема долговых обязательств городского округа Анадырь за 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2014-2024 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годы представлена в диаграмме:</a:t>
            </a:r>
          </a:p>
          <a:p>
            <a:pPr algn="just"/>
            <a:endParaRPr lang="ru-RU" dirty="0" smtClean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42561325"/>
              </p:ext>
            </p:extLst>
          </p:nvPr>
        </p:nvGraphicFramePr>
        <p:xfrm>
          <a:off x="1002380" y="3573016"/>
          <a:ext cx="6665964" cy="3032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Приоритетами в расходовании средств бюджета городского округа Анадырь на 2022 год и плановый период 2023 и 2024 годов становятся: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обеспечение своевременности и полноты выплаты заработной платы работникам бюджетной сферы;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недопущение кредиторской задолженности по заработной плате и социальным выплатам;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снижение долговой нагрузки городского округа Анадырь.</a:t>
            </a:r>
          </a:p>
          <a:p>
            <a:pPr indent="457200" algn="just">
              <a:lnSpc>
                <a:spcPct val="150000"/>
              </a:lnSpc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по расходам запланирован в 2022 году в объеме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2 789 067,1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в 2023 году – 1 459 909,5 тыс. рублей, в 2024 году – 1 611 265,0 тыс. рублей. Информация  об объемах бюджета городского округа Анадырь на 2022 год и плановый период 2023 и 2024 годов по разделам классификации расходов бюджета представлена в таблице и диаграмме: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84" y="1510199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расходах бюджета за 2022 год и плановый период 2023 и 2024 годов представлена в таблице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30529"/>
              </p:ext>
            </p:extLst>
          </p:nvPr>
        </p:nvGraphicFramePr>
        <p:xfrm>
          <a:off x="1129187" y="2274859"/>
          <a:ext cx="6919794" cy="3879198"/>
        </p:xfrm>
        <a:graphic>
          <a:graphicData uri="http://schemas.openxmlformats.org/drawingml/2006/table">
            <a:tbl>
              <a:tblPr/>
              <a:tblGrid>
                <a:gridCol w="3647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789784544"/>
                    </a:ext>
                  </a:extLst>
                </a:gridCol>
                <a:gridCol w="1183833">
                  <a:extLst>
                    <a:ext uri="{9D8B030D-6E8A-4147-A177-3AD203B41FA5}">
                      <a16:colId xmlns:a16="http://schemas.microsoft.com/office/drawing/2014/main" val="2889885977"/>
                    </a:ext>
                  </a:extLst>
                </a:gridCol>
              </a:tblGrid>
              <a:tr h="2328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Условно утвержденные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18 104,1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38 218,3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06375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275 579,4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252 792,2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262 865,4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11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340,8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4 334,1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4 391,0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419 284,0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258 150,5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266 799,8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568 235,6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82 922,6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139 259,8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212 030,3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200601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1 178 918,2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744 391,0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813 523,2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821,9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51 095,8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51 293,2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65 180,9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43 514,0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30 319,3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37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4 627,6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4 595,0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4 595,0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371244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2 789 067,1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1 459 909,5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1 611 265,0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972520" y="1946593"/>
            <a:ext cx="11997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2022 год 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679879785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2023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332126514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500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2024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685535939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106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2022 год и плановый период 2023 и 2024 годов сформирован на основе 10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составит в 2022 году –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93,4%,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 – 87,0%, в 2024 году – 86,9%.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другие).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193921"/>
              </p:ext>
            </p:extLst>
          </p:nvPr>
        </p:nvGraphicFramePr>
        <p:xfrm>
          <a:off x="357158" y="1489966"/>
          <a:ext cx="8429683" cy="5218933"/>
        </p:xfrm>
        <a:graphic>
          <a:graphicData uri="http://schemas.openxmlformats.org/drawingml/2006/table">
            <a:tbl>
              <a:tblPr/>
              <a:tblGrid>
                <a:gridCol w="3494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30306809"/>
                    </a:ext>
                  </a:extLst>
                </a:gridCol>
                <a:gridCol w="686449">
                  <a:extLst>
                    <a:ext uri="{9D8B030D-6E8A-4147-A177-3AD203B41FA5}">
                      <a16:colId xmlns:a16="http://schemas.microsoft.com/office/drawing/2014/main" val="842593804"/>
                    </a:ext>
                  </a:extLst>
                </a:gridCol>
              </a:tblGrid>
              <a:tr h="344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2022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(тыс.руб.)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2023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2024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</a:t>
                      </a: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«Управление финансами и имуществом городского округа Анадырь»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65 586,7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53 195,8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62 615,6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«Анадырь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безопасный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3 547,7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807,7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2 807,7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«Поддержка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развитие основных секторов экономики городского округа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890,1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30 623,1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30 623,1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«Жилье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городском округе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857,3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26 710,3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58 467,9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2019-2024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852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427,1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291 944,8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310 454,1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социально-культурной сферы в городском округе Анадырь на 2020-2025 годы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122,0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72 363,3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72 560,7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5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и молодежная политика на 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019,5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766 373,4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835 767,1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«Охрана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окружающей среды в городском округе Анадырь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2015-2024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212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030,3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«Формирование современной городской среды на территории городского округа Анадырь на 2018-2024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24 088,1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13 451,2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14 946,1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«Создание единого информационного пространства городского округа Анадырь на 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12 128,8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11 578,8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516041"/>
                  </a:ext>
                </a:extLst>
              </a:tr>
              <a:tr h="38463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604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910,3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1 269 598,4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1 399 821,1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071546"/>
            <a:ext cx="85725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городского округа Анадырь на 2022 год и плановый период 2023 и 2024 годов </a:t>
            </a:r>
            <a:endParaRPr lang="ru-RU" sz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</a:t>
            </a:r>
          </a:p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2022 год и плановый период 2023 и 2024 годов был утвержден Решением Совета депутатов городского округа Анадырь от 16 декабря 2021 года № 200 (с учетом изменений).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на 2022 год и плановый период 2023 и 2024 годов утверждены следующие основные показатели: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9810" y="712824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355805"/>
              </p:ext>
            </p:extLst>
          </p:nvPr>
        </p:nvGraphicFramePr>
        <p:xfrm>
          <a:off x="323528" y="3500438"/>
          <a:ext cx="8352928" cy="3130382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7815804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72771734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16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2022 год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2023 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2 414 704,7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1 482 839,5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1 611 265,0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789 067,1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1 459 909,5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1 611 265,0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-374 362,4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22 930,0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49299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на 2022 год и плановый период 2023 и 2024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годов.</a:t>
            </a:r>
            <a:endParaRPr lang="ru-RU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605073"/>
              </p:ext>
            </p:extLst>
          </p:nvPr>
        </p:nvGraphicFramePr>
        <p:xfrm>
          <a:off x="1136082" y="4026652"/>
          <a:ext cx="7277635" cy="2118360"/>
        </p:xfrm>
        <a:graphic>
          <a:graphicData uri="http://schemas.openxmlformats.org/drawingml/2006/table">
            <a:tbl>
              <a:tblPr/>
              <a:tblGrid>
                <a:gridCol w="211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774368882"/>
                    </a:ext>
                  </a:extLst>
                </a:gridCol>
                <a:gridCol w="1719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85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60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744 026,7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765 196,7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802 584,2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43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1 670 678,0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717 642,8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808 680,8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2 414 704,7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1 482 839,5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1 611 265,0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городского округа Анадырь на 2022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816162308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169854588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02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693730054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180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55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>
              <a:lnSpc>
                <a:spcPct val="12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налоговых доходов бюджета городского округа Анадырь на 2022 год сложился в объеме 655 365,5 тыс. рублей, на 2023 год – 678 080,7 тыс. рублей, на 2024 год – 718 111,8 тыс. рублей. Ожидаемая структура налоговых доходов бюджета городского округа Анадырь на 2022 год и плановый период 2023 и 2024 годов 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112915"/>
              </p:ext>
            </p:extLst>
          </p:nvPr>
        </p:nvGraphicFramePr>
        <p:xfrm>
          <a:off x="1040663" y="2780928"/>
          <a:ext cx="7062674" cy="3387064"/>
        </p:xfrm>
        <a:graphic>
          <a:graphicData uri="http://schemas.openxmlformats.org/drawingml/2006/table">
            <a:tbl>
              <a:tblPr/>
              <a:tblGrid>
                <a:gridCol w="399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26588243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41245551"/>
                    </a:ext>
                  </a:extLst>
                </a:gridCol>
                <a:gridCol w="1119640">
                  <a:extLst>
                    <a:ext uri="{9D8B030D-6E8A-4147-A177-3AD203B41FA5}">
                      <a16:colId xmlns:a16="http://schemas.microsoft.com/office/drawing/2014/main" val="471782052"/>
                    </a:ext>
                  </a:extLst>
                </a:gridCol>
              </a:tblGrid>
              <a:tr h="29561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56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586 282,0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601 827,0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625 306,0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9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3 430,5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3 286,7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3 798,8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38 827,0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42 797,0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54 947,0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10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2 070,0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2 103,0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2 130,0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22 060,0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25 371,0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29 234,0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2 696,0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696,0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696,0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655 365,5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678 080,7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718 111,8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2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удельный вес в структуре налоговых доходов, как и ранее, ожидается от поступлений налога на доходы физических лиц, который составит в 2022 году – 89,5%, в 2023 году – 88,8%, в 2024 году – 87,1%. </a:t>
            </a:r>
          </a:p>
          <a:p>
            <a:pPr indent="457200" algn="just">
              <a:lnSpc>
                <a:spcPct val="200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бюджета городского округа Анадырь на 2022 год прогнозируются в объеме 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88 661,2 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в 2023 году – в объеме 87 116,0 тыс. рублей, в 2024 году – в объеме 84 472,4 тыс. 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23861</TotalTime>
  <Words>1465</Words>
  <Application>Microsoft Office PowerPoint</Application>
  <PresentationFormat>Экран (4:3)</PresentationFormat>
  <Paragraphs>320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Constantia</vt:lpstr>
      <vt:lpstr>Georgia</vt:lpstr>
      <vt:lpstr>Times New Roman</vt:lpstr>
      <vt:lpstr>Verdana</vt:lpstr>
      <vt:lpstr>Wingdings 2</vt:lpstr>
      <vt:lpstr>Поток</vt:lpstr>
      <vt:lpstr>Презентация PowerPoint</vt:lpstr>
      <vt:lpstr>Основные понятия и термины, используемые в бюджетном процессе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Татьяна Микитюк</cp:lastModifiedBy>
  <cp:revision>1314</cp:revision>
  <dcterms:created xsi:type="dcterms:W3CDTF">2004-02-12T06:43:32Z</dcterms:created>
  <dcterms:modified xsi:type="dcterms:W3CDTF">2022-05-11T22:14:20Z</dcterms:modified>
</cp:coreProperties>
</file>