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36"/>
  </p:notesMasterIdLst>
  <p:sldIdLst>
    <p:sldId id="284" r:id="rId2"/>
    <p:sldId id="294" r:id="rId3"/>
    <p:sldId id="295" r:id="rId4"/>
    <p:sldId id="303" r:id="rId5"/>
    <p:sldId id="330" r:id="rId6"/>
    <p:sldId id="369" r:id="rId7"/>
    <p:sldId id="331" r:id="rId8"/>
    <p:sldId id="332" r:id="rId9"/>
    <p:sldId id="333" r:id="rId10"/>
    <p:sldId id="335" r:id="rId11"/>
    <p:sldId id="334" r:id="rId12"/>
    <p:sldId id="371" r:id="rId13"/>
    <p:sldId id="372" r:id="rId14"/>
    <p:sldId id="373" r:id="rId15"/>
    <p:sldId id="337" r:id="rId16"/>
    <p:sldId id="338" r:id="rId17"/>
    <p:sldId id="339" r:id="rId18"/>
    <p:sldId id="340" r:id="rId19"/>
    <p:sldId id="374" r:id="rId20"/>
    <p:sldId id="375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70" r:id="rId29"/>
    <p:sldId id="376" r:id="rId30"/>
    <p:sldId id="377" r:id="rId31"/>
    <p:sldId id="361" r:id="rId32"/>
    <p:sldId id="368" r:id="rId33"/>
    <p:sldId id="366" r:id="rId34"/>
    <p:sldId id="367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6" autoAdjust="0"/>
    <p:restoredTop sz="96980" autoAdjust="0"/>
  </p:normalViewPr>
  <p:slideViewPr>
    <p:cSldViewPr>
      <p:cViewPr varScale="1">
        <p:scale>
          <a:sx n="93" d="100"/>
          <a:sy n="93" d="100"/>
        </p:scale>
        <p:origin x="4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1)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81"/>
          <c:h val="0.573974991577987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078E-2"/>
                  <c:y val="-1.27472257761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02-4D7F-856E-C6B99B5C30DC}"/>
                </c:ext>
              </c:extLst>
            </c:dLbl>
            <c:dLbl>
              <c:idx val="1"/>
              <c:layout>
                <c:manualLayout>
                  <c:x val="-1.419128398156079E-3"/>
                  <c:y val="-3.7178454781451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4.8127523638174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1.1439573024518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1.0269999999999999</c:v>
                </c:pt>
                <c:pt idx="1">
                  <c:v>1.036</c:v>
                </c:pt>
                <c:pt idx="2">
                  <c:v>1.038</c:v>
                </c:pt>
                <c:pt idx="3">
                  <c:v>1.042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02-4D7F-856E-C6B99B5C30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088622333617023E-2"/>
                  <c:y val="-2.7862409197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02-4D7F-856E-C6B99B5C30DC}"/>
                </c:ext>
              </c:extLst>
            </c:dLbl>
            <c:dLbl>
              <c:idx val="1"/>
              <c:layout>
                <c:manualLayout>
                  <c:x val="-4.2573851944680908E-3"/>
                  <c:y val="-0.10997977480092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0.124442724214994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4.6575495449436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1.038</c:v>
                </c:pt>
                <c:pt idx="1">
                  <c:v>1.0449999999999999</c:v>
                </c:pt>
                <c:pt idx="2">
                  <c:v>1.046</c:v>
                </c:pt>
                <c:pt idx="3">
                  <c:v>1.0469999999999999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E02-4D7F-856E-C6B99B5C30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3860777917021216E-2"/>
                  <c:y val="-3.595163956597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E02-4D7F-856E-C6B99B5C30DC}"/>
                </c:ext>
              </c:extLst>
            </c:dLbl>
            <c:dLbl>
              <c:idx val="1"/>
              <c:layout>
                <c:manualLayout>
                  <c:x val="-2.8382567963120588E-3"/>
                  <c:y val="-8.4488720300741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9.6662905846878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7.2966344130722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1.04</c:v>
                </c:pt>
                <c:pt idx="1">
                  <c:v>1.04</c:v>
                </c:pt>
                <c:pt idx="2">
                  <c:v>1.0389999999999999</c:v>
                </c:pt>
                <c:pt idx="3">
                  <c:v>1.0389999999999999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E02-4D7F-856E-C6B99B5C30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Водоснабжение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67E-2"/>
                  <c:y val="-4.0038335918485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E02-4D7F-856E-C6B99B5C30DC}"/>
                </c:ext>
              </c:extLst>
            </c:dLbl>
            <c:dLbl>
              <c:idx val="1"/>
              <c:layout>
                <c:manualLayout>
                  <c:x val="-2.8382567963120588E-3"/>
                  <c:y val="-3.5789854958613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E02-4D7F-856E-C6B99B5C30DC}"/>
                </c:ext>
              </c:extLst>
            </c:dLbl>
            <c:dLbl>
              <c:idx val="2"/>
              <c:layout>
                <c:manualLayout>
                  <c:x val="-1.9867797574184377E-2"/>
                  <c:y val="-3.5462888691765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E02-4D7F-856E-C6B99B5C30DC}"/>
                </c:ext>
              </c:extLst>
            </c:dLbl>
            <c:dLbl>
              <c:idx val="3"/>
              <c:layout>
                <c:manualLayout>
                  <c:x val="-5.6765135926240134E-3"/>
                  <c:y val="-1.7649596621291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1.04</c:v>
                </c:pt>
                <c:pt idx="1">
                  <c:v>1.04</c:v>
                </c:pt>
                <c:pt idx="2">
                  <c:v>1.04</c:v>
                </c:pt>
                <c:pt idx="3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EE02-4D7F-856E-C6B99B5C3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45696"/>
        <c:axId val="97647232"/>
      </c:lineChart>
      <c:catAx>
        <c:axId val="9764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647232"/>
        <c:crosses val="autoZero"/>
        <c:auto val="1"/>
        <c:lblAlgn val="ctr"/>
        <c:lblOffset val="100"/>
        <c:noMultiLvlLbl val="0"/>
      </c:catAx>
      <c:valAx>
        <c:axId val="97647232"/>
        <c:scaling>
          <c:orientation val="minMax"/>
          <c:max val="4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645696"/>
        <c:crosses val="autoZero"/>
        <c:crossBetween val="between"/>
        <c:majorUnit val="0.60000000000000009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827E-2"/>
          <c:y val="0.80395582361874784"/>
          <c:w val="0.9082705573878207"/>
          <c:h val="0.17888488955904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16.314225158493485</c:v>
                </c:pt>
                <c:pt idx="1">
                  <c:v>0.27251879734246076</c:v>
                </c:pt>
                <c:pt idx="2">
                  <c:v>16.558405972946723</c:v>
                </c:pt>
                <c:pt idx="3">
                  <c:v>8.6428861794925087</c:v>
                </c:pt>
                <c:pt idx="4">
                  <c:v>2.3719437833006989</c:v>
                </c:pt>
                <c:pt idx="5">
                  <c:v>50.489720809426132</c:v>
                </c:pt>
                <c:pt idx="6">
                  <c:v>3.1834117913564808</c:v>
                </c:pt>
                <c:pt idx="7">
                  <c:v>1.8817078506639193</c:v>
                </c:pt>
                <c:pt idx="8">
                  <c:v>0.28517965697759212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2)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69"/>
          <c:h val="0.573974991577987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411E-2"/>
                  <c:y val="-3.4318573644416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D4-4029-91E6-B94DEF0D1EB7}"/>
                </c:ext>
              </c:extLst>
            </c:dLbl>
            <c:dLbl>
              <c:idx val="1"/>
              <c:layout>
                <c:manualLayout>
                  <c:x val="-3.5478209953900684E-2"/>
                  <c:y val="-7.4928141731808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D4-4029-91E6-B94DEF0D1EB7}"/>
                </c:ext>
              </c:extLst>
            </c:dLbl>
            <c:dLbl>
              <c:idx val="2"/>
              <c:layout>
                <c:manualLayout>
                  <c:x val="-4.3992980342837017E-2"/>
                  <c:y val="-7.509162486523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4.3796494496987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1.0269999999999999</c:v>
                </c:pt>
                <c:pt idx="1">
                  <c:v>1.04</c:v>
                </c:pt>
                <c:pt idx="2">
                  <c:v>1.0409999999999999</c:v>
                </c:pt>
                <c:pt idx="3">
                  <c:v>1.0429999999999999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4D4-4029-91E6-B94DEF0D1E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1086E-2"/>
                  <c:y val="-2.7862409197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D4-4029-91E6-B94DEF0D1EB7}"/>
                </c:ext>
              </c:extLst>
            </c:dLbl>
            <c:dLbl>
              <c:idx val="1"/>
              <c:layout>
                <c:manualLayout>
                  <c:x val="-3.6897338352056781E-2"/>
                  <c:y val="-0.10728336467821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0.10556785335605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1.4218573976967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1.038</c:v>
                </c:pt>
                <c:pt idx="1">
                  <c:v>1.0449999999999999</c:v>
                </c:pt>
                <c:pt idx="2">
                  <c:v>1.0469999999999999</c:v>
                </c:pt>
                <c:pt idx="3">
                  <c:v>1.0489999999999999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4D4-4029-91E6-B94DEF0D1EB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078E-2"/>
                  <c:y val="-3.5951851881733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D4-4029-91E6-B94DEF0D1EB7}"/>
                </c:ext>
              </c:extLst>
            </c:dLbl>
            <c:dLbl>
              <c:idx val="1"/>
              <c:layout>
                <c:manualLayout>
                  <c:x val="-2.6963439564964553E-2"/>
                  <c:y val="-4.943560102132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3.4645473024646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-1.6014977602810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1.04</c:v>
                </c:pt>
                <c:pt idx="1">
                  <c:v>1.04</c:v>
                </c:pt>
                <c:pt idx="2">
                  <c:v>1.0389999999999999</c:v>
                </c:pt>
                <c:pt idx="3">
                  <c:v>1.0389999999999999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4D4-4029-91E6-B94DEF0D1EB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Водоснабжение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53E-2"/>
                  <c:y val="-4.003833591848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4D4-4029-91E6-B94DEF0D1EB7}"/>
                </c:ext>
              </c:extLst>
            </c:dLbl>
            <c:dLbl>
              <c:idx val="1"/>
              <c:layout>
                <c:manualLayout>
                  <c:x val="-1.4900792309441507E-2"/>
                  <c:y val="-2.7700518432617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63037459961303E-2"/>
                      <c:h val="3.4419781374217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5.7034169673411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-4.461369784834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1.04</c:v>
                </c:pt>
                <c:pt idx="1">
                  <c:v>1.04</c:v>
                </c:pt>
                <c:pt idx="2">
                  <c:v>1.04</c:v>
                </c:pt>
                <c:pt idx="3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24D4-4029-91E6-B94DEF0D1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223936"/>
        <c:axId val="93262592"/>
      </c:lineChart>
      <c:catAx>
        <c:axId val="9322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3262592"/>
        <c:crosses val="autoZero"/>
        <c:auto val="1"/>
        <c:lblAlgn val="ctr"/>
        <c:lblOffset val="100"/>
        <c:noMultiLvlLbl val="0"/>
      </c:catAx>
      <c:valAx>
        <c:axId val="93262592"/>
        <c:scaling>
          <c:orientation val="minMax"/>
          <c:max val="4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3223936"/>
        <c:crosses val="autoZero"/>
        <c:crossBetween val="between"/>
        <c:majorUnit val="0.60000000000000009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855E-2"/>
          <c:y val="0.80395582361874796"/>
          <c:w val="0.9082705573878207"/>
          <c:h val="0.17888488955904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0.29940023604250449</c:v>
                </c:pt>
                <c:pt idx="1">
                  <c:v>3.9456851888856274E-2</c:v>
                </c:pt>
                <c:pt idx="2">
                  <c:v>0.6611429120686394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0.4572848241498827</c:v>
                </c:pt>
                <c:pt idx="1">
                  <c:v>5.874944658541939E-2</c:v>
                </c:pt>
                <c:pt idx="2">
                  <c:v>0.48396525719742428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0.44568199520252721</c:v>
                </c:pt>
                <c:pt idx="1">
                  <c:v>5.2426137227582048E-2</c:v>
                </c:pt>
                <c:pt idx="2">
                  <c:v>0.50189186756989079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350293.7</c:v>
                </c:pt>
                <c:pt idx="1">
                  <c:v>920808</c:v>
                </c:pt>
                <c:pt idx="2">
                  <c:v>176092.4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92415.7</c:v>
                </c:pt>
                <c:pt idx="1">
                  <c:v>516454.7</c:v>
                </c:pt>
                <c:pt idx="2">
                  <c:v>108772.4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150608.20000000001</c:v>
                </c:pt>
                <c:pt idx="1">
                  <c:v>569467.80000000005</c:v>
                </c:pt>
                <c:pt idx="2">
                  <c:v>88604.800000000003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22930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11.753902539617032</c:v>
                </c:pt>
                <c:pt idx="1">
                  <c:v>0.30671862176719555</c:v>
                </c:pt>
                <c:pt idx="2">
                  <c:v>13.318411669827457</c:v>
                </c:pt>
                <c:pt idx="3">
                  <c:v>6.0722902104948799</c:v>
                </c:pt>
                <c:pt idx="4">
                  <c:v>8.9430973785641577</c:v>
                </c:pt>
                <c:pt idx="5">
                  <c:v>54.053065847280131</c:v>
                </c:pt>
                <c:pt idx="6">
                  <c:v>2.6290849293175342</c:v>
                </c:pt>
                <c:pt idx="7">
                  <c:v>2.6847828776111946</c:v>
                </c:pt>
                <c:pt idx="8" formatCode="General">
                  <c:v>0.23640355262288601</c:v>
                </c:pt>
                <c:pt idx="9">
                  <c:v>2.242372897532176E-3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17.315607577045014</c:v>
                </c:pt>
                <c:pt idx="1">
                  <c:v>0.29687456653991229</c:v>
                </c:pt>
                <c:pt idx="2">
                  <c:v>17.682637177167489</c:v>
                </c:pt>
                <c:pt idx="3">
                  <c:v>5.679982218075847</c:v>
                </c:pt>
                <c:pt idx="4">
                  <c:v>1.2400837175181063</c:v>
                </c:pt>
                <c:pt idx="5">
                  <c:v>50.988845541453081</c:v>
                </c:pt>
                <c:pt idx="6">
                  <c:v>3.4999292764380256</c:v>
                </c:pt>
                <c:pt idx="7">
                  <c:v>2.980595715008362</c:v>
                </c:pt>
                <c:pt idx="8" formatCode="General">
                  <c:v>0.31474553730899074</c:v>
                </c:pt>
                <c:pt idx="9">
                  <c:v>6.9867344516903263E-4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7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3/1/2022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декабрь 2021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6940" y="0"/>
            <a:ext cx="7615680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2022 год и на плановый период 2023 и 2024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1176" y="0"/>
            <a:ext cx="1313312" cy="90872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3406" y="24991"/>
            <a:ext cx="1139074" cy="805895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687378"/>
              </p:ext>
            </p:extLst>
          </p:nvPr>
        </p:nvGraphicFramePr>
        <p:xfrm>
          <a:off x="6940" y="828675"/>
          <a:ext cx="9106426" cy="6087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4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9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2021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88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</a:t>
                      </a:r>
                      <a:endParaRPr lang="ru-RU" sz="1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работников организаций (без субъектов малого предпринимательства)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9 451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9 463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9 477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9 433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9 487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9 418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безработных, зарегистрированных в органах государственной службы занятости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88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номинальная начисленная заработная плата работников: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крупных и средних предприятий и некоммерческих организациях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148 504,40   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154 533,68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154 533,68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993,19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993,19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432,91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432,91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8747993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дошкольных образовательных учреждений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91 </a:t>
                      </a:r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290,00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996,37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996,37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967,22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967,22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925,91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925,91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1447755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общеобразовательных учреждений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117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590,00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364,15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364,15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478,98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478,98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578,13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578,13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8186168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учреждений культуры и искусства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109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465,00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909,28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909,28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670,69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670,69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417,51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417,51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500813"/>
                  </a:ext>
                </a:extLst>
              </a:tr>
              <a:tr h="5988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пенсионеров, состоящих на учете в Пенсионном фонде, 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3 557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42776535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неработающих пенсионеров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2022 год и на плановый период 2023 и 2024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658709"/>
              </p:ext>
            </p:extLst>
          </p:nvPr>
        </p:nvGraphicFramePr>
        <p:xfrm>
          <a:off x="2" y="934122"/>
          <a:ext cx="9143999" cy="499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92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2021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6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сфера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 от 0 до 14 лет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2992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2986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2982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 от 15 до 17 лет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воспитанников, посещающих организаций, осуществляющие образовательную деятельность по образовательным программам дошкольного образования, присмотр и уход за детьми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1047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учащихся в общеобразовательных учреждениях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2054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2047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6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обучающихся в учреждениях дополнительного образования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1737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2022 год и на плановый период 2023 и 2024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712378"/>
              </p:ext>
            </p:extLst>
          </p:nvPr>
        </p:nvGraphicFramePr>
        <p:xfrm>
          <a:off x="9184" y="839771"/>
          <a:ext cx="9143999" cy="577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07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2021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жилого фонда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282 900,0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284 130,0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284 130,0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287 926,0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287 926,0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954,0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954,0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м2 общей площади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1,23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1,23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на 1 жителя (на конец года)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17,96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18,01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18,05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18,23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18,31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18,53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18,66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80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семей, состоящих на учете в качестве нуждающихся в жилых помещениях на конец года, 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87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семей, получивших жилые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помещения и улучшивших жилищные условия в отчетном году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7813637"/>
                  </a:ext>
                </a:extLst>
              </a:tr>
              <a:tr h="944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детей-сирот и детей, оставшихся без попечения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родителей нуждающихся в получении жилых помещений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34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2022 год и на плановый период 2023 и 2024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70067"/>
              </p:ext>
            </p:extLst>
          </p:nvPr>
        </p:nvGraphicFramePr>
        <p:xfrm>
          <a:off x="9184" y="839771"/>
          <a:ext cx="9143999" cy="5613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655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2021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42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детей-сирот и детей,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оставшихся без попечения родителей и получивших жилые помещения в отчетном году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земельных участков, предоставленных для строительства жилья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1,19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2,33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5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полученных уведомлений о планируемых строительстве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реконструкции объекта индивидуального жилищного строительства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5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расположенных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земельных участках, в отношений которых осуществлен государственный кадастровый учет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2022 год и на плановый период 2023 и 2024 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218257"/>
              </p:ext>
            </p:extLst>
          </p:nvPr>
        </p:nvGraphicFramePr>
        <p:xfrm>
          <a:off x="26313" y="1340768"/>
          <a:ext cx="9117687" cy="4464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957">
                  <a:extLst>
                    <a:ext uri="{9D8B030D-6E8A-4147-A177-3AD203B41FA5}">
                      <a16:colId xmlns:a16="http://schemas.microsoft.com/office/drawing/2014/main" val="2227078637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09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2021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4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 городском округе утвержденного генерального плана городского округа (да/нет)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3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Суммарная протяженность отремонтированных инженерных сетей (текущий и капитальный ремонт), 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4,068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4,84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4,84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5,75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5,75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6,83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6,83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теплоснабжения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0,32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0908430"/>
                  </a:ext>
                </a:extLst>
              </a:tr>
              <a:tr h="303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водоснабжения и водоотведения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2,348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3,32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9013956"/>
                  </a:ext>
                </a:extLst>
              </a:tr>
              <a:tr h="3253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1,66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1,98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2,35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9748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91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17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2022 год и на плановый период 2023 и 2024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8794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25" y="64904"/>
            <a:ext cx="1285884" cy="90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540" y="1571612"/>
            <a:ext cx="91695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540385"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перспективу показатели социально-экономического развития городского округа Анадырь составлены с учётом решения намеченных задач, направленных на повышение экономической и социальной стабильности, подъёму уровня жизни населения, создание необходимых экономических условий для эффективного хозяйствования всех субъектов, расположенных на территории городского округа, благоприятного предпринимательского и инвестиционного климата, равных условий для конкуренции.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2022 год и плановый период 2023 и 2024 годов был утвержден Решением Совета депутатов городского округа Анадырь от 16 декабря 2021 года № 200.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2022 год и плановый период 2023 и 2024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20081"/>
              </p:ext>
            </p:extLst>
          </p:nvPr>
        </p:nvGraphicFramePr>
        <p:xfrm>
          <a:off x="323528" y="3500438"/>
          <a:ext cx="8352928" cy="2638173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2022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2023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2 188 927,8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1 482 839,5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2 158 427,8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1 459 909,5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30 500,0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22 930,0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2022 год и плановый период 2023 и 2024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представлены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693641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741 733,7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765 196,7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802 584,2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1 447 194,1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717 642,8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808 680,8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2 188 927,8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1 482 839,5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2022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072752040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16985458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93730054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2022 год сложился в объеме 655 365,5 тыс. рублей, на 2023 год – 678 080,7 тыс. рублей, на 2024 год – 718 111,8 тыс. рублей. Ожидаемая структура налоговых доходов бюджета городского округа Анадырь на 2022 год и плановый период 2023 и 2024 годов  представлена в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таблице: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112915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586 282,0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601 827,0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625 306,0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3 430,5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38 827,0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42 797,0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54 947,0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22 060,0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25 371,0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29 234,0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655 365,5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678 080,7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718 111,8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2022 году – 89,5%, в 2023 году – 88,8%, в 2024 году – 87,1%.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2022 год прогнозируются в объеме 86 368,2 тыс. рублей, в 2023 году – в объеме 87 116,0 тыс. рублей, в 2024 году – в объеме 84 472,4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2022 год и плановый период 2023 и 2024 годов представлена в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таблице: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00360"/>
              </p:ext>
            </p:extLst>
          </p:nvPr>
        </p:nvGraphicFramePr>
        <p:xfrm>
          <a:off x="1029865" y="2780928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77 795,9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77 923,9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78 285,6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396,4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1 153,2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691,9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7 377,0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7 240,0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4 696,0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86 368,2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87 116,0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84 472,4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году утвержден в размере 1 447 194,1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2023 году – в размере 717 642,8 тыс. рублей, в 2024 году – в размере 808 680,8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620324731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2014-2023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59446468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2022 год и плановый период 2023 и 2024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2022 году в объеме 2 158 427,8 тыс. рублей, в 2023 году – 1 459 909,5 тыс. рублей, в 2024 году – 1 611 265,0 тыс. рублей. Информация  об объемах бюджета городского округа Анадырь на 2022 год и плановый период 2023 и 2024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2022 год и плановый период 2023 и 2024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071414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64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18 104,1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38 218,3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253 699,5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252 792,2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262 865,4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6 620,3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4 334,1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4 391,0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287 468,3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258 150,5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266 799,8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131 066,0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82 922,6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139 259,8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193 030,3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1 166 696,4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744 391,0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813 523,2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56 746,9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51 095,8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51 293,2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57 949,1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43 514,0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30 319,3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5 102,6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2 158 427,8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1 459 909,5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1 611 265,0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2022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72807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2023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332126514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2022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период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5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68553593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2022 год и плановый период 2023 и 2024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2022 году – 92,0%, в 2023 году – 87,0%, в 2024 году – 86,9%.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332877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53 164,0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53 195,8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62 615,6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2 957,7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37 114,4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26 710,3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58 467,9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373 467,0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291 944,8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310 454,1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78 522,0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72 363,3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72 560,7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1 188 382,6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766 373,4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835 767,1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193 030,3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13 451,2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13 451,2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14 946,1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14 179,5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12 128,8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11 578,8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1 984 891,8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1 269 598,4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1 399 821,1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2022 год и плановый период 2023 и 2024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66937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2022 год и на плановый период 2023 и 2024 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-645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6693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01272"/>
              </p:ext>
            </p:extLst>
          </p:nvPr>
        </p:nvGraphicFramePr>
        <p:xfrm>
          <a:off x="1" y="1842015"/>
          <a:ext cx="9144000" cy="3810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1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1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5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8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2021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 населения (среднегодовая) -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15 752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15 772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15 739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15 795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15 722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15 812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15 697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8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98,39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100,13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99,92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100,14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99,89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99,84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792">
                <a:tc gridSpan="9">
                  <a:txBody>
                    <a:bodyPr/>
                    <a:lstStyle/>
                    <a:p>
                      <a:pPr algn="ctr" fontAlgn="ctr"/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Промышленное производство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117911"/>
                  </a:ext>
                </a:extLst>
              </a:tr>
              <a:tr h="71535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всего</a:t>
                      </a:r>
                      <a:endParaRPr lang="ru-RU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50 737,85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52 580,06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52 771,34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54 587,02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54 935,60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56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877,21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57 293,95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3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600" b="1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</a:t>
                      </a:r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производства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lang="ru-RU" sz="1600" b="0" i="1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102,77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103,63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100,36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103,44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100,64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103,53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100,73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2022 год и на плановый период 2023 и 2023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7817587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9595" y="5657671"/>
            <a:ext cx="8949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2022 год и на плановый период 2023 и 2024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03907578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2022 год и на плановый период 2023 и 2024 годов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43834" y="-2452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6265" y="40378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86182"/>
              </p:ext>
            </p:extLst>
          </p:nvPr>
        </p:nvGraphicFramePr>
        <p:xfrm>
          <a:off x="0" y="1079948"/>
          <a:ext cx="9134579" cy="5349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7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5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5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7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92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2021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2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важнейших видов продукции в натуральном выражении 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и хлебобулочные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624,19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624,88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631,31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628,75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637,56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632,65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643,87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 и птица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5,33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5,39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5,44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Яйца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штук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3,053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Колбасные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86,0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88,71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Цельномолочная продукция (в пересчете на молоко)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431,87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432,35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436,79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435,03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441,12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437,72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445,48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1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пищевая рыбная продукция, включая консервы рыбные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53,33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Пиво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дкл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24,66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42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2022 год и на плановый период 2023 и 2024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7451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094112"/>
              </p:ext>
            </p:extLst>
          </p:nvPr>
        </p:nvGraphicFramePr>
        <p:xfrm>
          <a:off x="35496" y="1412776"/>
          <a:ext cx="9108504" cy="457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4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4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4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6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2021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05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2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77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автомобильных дорог общего пользования с твердым покрытием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20,20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21,16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21,16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 21,16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21,16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21,16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21,16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4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Произведенный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текущий и капитальный ремонт автомобильных дорог общего пользования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1,22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77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перевезенных пассажиров наземным общественным транспортом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146,51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151,49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152,87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154,11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66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2022 год и на плановый период 2023 и 2024 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7343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549086"/>
              </p:ext>
            </p:extLst>
          </p:nvPr>
        </p:nvGraphicFramePr>
        <p:xfrm>
          <a:off x="8666" y="1628799"/>
          <a:ext cx="9135334" cy="333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7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6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6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82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2021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2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 и среднее предпринимательство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4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предпринимательства, всего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индивидуальных предпринимателей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579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23766</TotalTime>
  <Words>2904</Words>
  <Application>Microsoft Office PowerPoint</Application>
  <PresentationFormat>Экран (4:3)</PresentationFormat>
  <Paragraphs>905</Paragraphs>
  <Slides>34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2022 год и на период 2023 и 2024 годов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Марина Родькина</cp:lastModifiedBy>
  <cp:revision>1304</cp:revision>
  <dcterms:created xsi:type="dcterms:W3CDTF">2004-02-12T06:43:32Z</dcterms:created>
  <dcterms:modified xsi:type="dcterms:W3CDTF">2022-03-01T03:47:19Z</dcterms:modified>
</cp:coreProperties>
</file>