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6980" autoAdjust="0"/>
  </p:normalViewPr>
  <p:slideViewPr>
    <p:cSldViewPr>
      <p:cViewPr varScale="1">
        <p:scale>
          <a:sx n="111" d="100"/>
          <a:sy n="111" d="100"/>
        </p:scale>
        <p:origin x="17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0.2993341724936146</c:v>
                </c:pt>
                <c:pt idx="1">
                  <c:v>3.9448145617617961E-2</c:v>
                </c:pt>
                <c:pt idx="2">
                  <c:v>0.66121768188876739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0.4572848241498827</c:v>
                </c:pt>
                <c:pt idx="1">
                  <c:v>5.874944658541939E-2</c:v>
                </c:pt>
                <c:pt idx="2">
                  <c:v>0.48396525719742428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0.44568199520252721</c:v>
                </c:pt>
                <c:pt idx="1">
                  <c:v>5.2426137227582048E-2</c:v>
                </c:pt>
                <c:pt idx="2">
                  <c:v>0.50189186756989079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350781.2</c:v>
                </c:pt>
                <c:pt idx="1">
                  <c:v>920808</c:v>
                </c:pt>
                <c:pt idx="2">
                  <c:v>176092.4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92415.7</c:v>
                </c:pt>
                <c:pt idx="1">
                  <c:v>516454.7</c:v>
                </c:pt>
                <c:pt idx="2">
                  <c:v>108772.4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150608.20000000001</c:v>
                </c:pt>
                <c:pt idx="1">
                  <c:v>569467.80000000005</c:v>
                </c:pt>
                <c:pt idx="2">
                  <c:v>88604.800000000003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22930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CD-403E-91F6-233A570E461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2-439C-AC4B-C383790A1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3520"/>
        <c:axId val="93085056"/>
      </c:barChart>
      <c:catAx>
        <c:axId val="93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5056"/>
        <c:crosses val="autoZero"/>
        <c:auto val="1"/>
        <c:lblAlgn val="ctr"/>
        <c:lblOffset val="100"/>
        <c:noMultiLvlLbl val="0"/>
      </c:catAx>
      <c:valAx>
        <c:axId val="9308505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3520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10.953706330802335</c:v>
                </c:pt>
                <c:pt idx="1">
                  <c:v>0.30860677031114098</c:v>
                </c:pt>
                <c:pt idx="2">
                  <c:v>15.954241983095642</c:v>
                </c:pt>
                <c:pt idx="3">
                  <c:v>9.3392550268602967</c:v>
                </c:pt>
                <c:pt idx="4">
                  <c:v>8.2618556031220116</c:v>
                </c:pt>
                <c:pt idx="5">
                  <c:v>50.013030710403342</c:v>
                </c:pt>
                <c:pt idx="6">
                  <c:v>2.4416542398045338</c:v>
                </c:pt>
                <c:pt idx="7">
                  <c:v>2.5071822990179307</c:v>
                </c:pt>
                <c:pt idx="8" formatCode="General">
                  <c:v>0.21839547677483989</c:v>
                </c:pt>
                <c:pt idx="9">
                  <c:v>2.0715598079218927E-3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17.315607577045014</c:v>
                </c:pt>
                <c:pt idx="1">
                  <c:v>0.29687456653991229</c:v>
                </c:pt>
                <c:pt idx="2">
                  <c:v>17.682637177167489</c:v>
                </c:pt>
                <c:pt idx="3">
                  <c:v>5.679982218075847</c:v>
                </c:pt>
                <c:pt idx="4">
                  <c:v>1.2400837175181063</c:v>
                </c:pt>
                <c:pt idx="5">
                  <c:v>50.988845541453081</c:v>
                </c:pt>
                <c:pt idx="6">
                  <c:v>3.4999292764380256</c:v>
                </c:pt>
                <c:pt idx="7">
                  <c:v>2.980595715008362</c:v>
                </c:pt>
                <c:pt idx="8" formatCode="General">
                  <c:v>0.31474553730899074</c:v>
                </c:pt>
                <c:pt idx="9">
                  <c:v>6.9867344516903263E-4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16.314225158493485</c:v>
                </c:pt>
                <c:pt idx="1">
                  <c:v>0.27251879734246076</c:v>
                </c:pt>
                <c:pt idx="2">
                  <c:v>16.558405972946723</c:v>
                </c:pt>
                <c:pt idx="3">
                  <c:v>8.6428861794925087</c:v>
                </c:pt>
                <c:pt idx="4">
                  <c:v>2.3719437833006989</c:v>
                </c:pt>
                <c:pt idx="5">
                  <c:v>50.489720809426132</c:v>
                </c:pt>
                <c:pt idx="6">
                  <c:v>3.1834117913564808</c:v>
                </c:pt>
                <c:pt idx="7">
                  <c:v>1.8817078506639193</c:v>
                </c:pt>
                <c:pt idx="8">
                  <c:v>0.28517965697759212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3/1/2022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2022 год и плановый период 2023-2024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28.02.2022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226)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март 2022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2022 год и плановый период 2023 и 2024 годов представлена в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таблице: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00360"/>
              </p:ext>
            </p:extLst>
          </p:nvPr>
        </p:nvGraphicFramePr>
        <p:xfrm>
          <a:off x="1029865" y="2780928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77 795,9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77 923,9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78 285,6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396,4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1 153,2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691,9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7 377,0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7 240,0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4 696,0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760,9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760,9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86 368,2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87 116,0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84 472,4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году утвержден в размере 1 447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677,2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2023 году – в размере 717 642,8 тыс. рублей, в 2024 году – в размере 808 680,8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825996043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2014-2023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59446468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2022 год и плановый период 2023 и 2024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2022 году в объеме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2 336 403,7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2023 году – 1 459 909,5 тыс. рублей, в 2024 году – 1 611 265,0 тыс. рублей. Информация  об объемах бюджета городского округа Анадырь на 2022 год и плановый период 2023 и 2024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2022 год и плановый период 2023 и 2024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109348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647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18 104,1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38 218,3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255 922,8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252 792,2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262 865,4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7 210,3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4 334,1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4 391,0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372 755,5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258 150,5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266 799,8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218 202,7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82 922,6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139 259,8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193 030,3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168 506,3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744 391,0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813 523,2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57 046,9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51 095,8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51 293,2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57 046,9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43 514,0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30 319,3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5 102,6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336 403,7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1 459 909,5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1 611 265,0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2022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598696638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2023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332126514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2024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685535939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2022 год и плановый период 2023 и 2024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2022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92,5%,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– 87,0%, в 2024 году – 86,9%.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833665"/>
              </p:ext>
            </p:extLst>
          </p:nvPr>
        </p:nvGraphicFramePr>
        <p:xfrm>
          <a:off x="357158" y="1489966"/>
          <a:ext cx="8429683" cy="5218933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344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55 064,0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53 195,8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62 615,6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3 547,7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807,7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2 807,7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36 448,1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30 623,1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30 623,1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40 723,2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26 710,3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58 467,9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526 307,7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291 944,8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310 454,1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78 822,0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72 363,3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72 560,7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1 190 082,6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766 373,4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835 767,1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193 030,3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24 088,1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13 451,2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14 946,1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12 128,8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11 578,8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2 162 383,2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1 269 598,4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1 399 821,1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2022 год и плановый период 2023 и 2024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2022 год и плановый период 2023 и 2024 годов был утвержден Решением Совета депутатов городского округа Анадырь от 16 декабря 2021 года №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200 (с учетом изменений).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2022 год и плановый период 2023 и 2024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012307"/>
              </p:ext>
            </p:extLst>
          </p:nvPr>
        </p:nvGraphicFramePr>
        <p:xfrm>
          <a:off x="323528" y="3500438"/>
          <a:ext cx="8352928" cy="3130382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2022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2023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2 189 410,9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1 482 839,5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2 336 403,7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1 459 909,5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-146 992,8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22 930,0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2022 год и плановый период 2023 и 2024 годов, а также плановое исполнение за 2021 год представлены в таблице.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869353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741 733,7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765 196,7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802 584,2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1 447 677,2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717 642,8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808 680,8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2 189 410,9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1 482 839,5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2022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50524920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169854588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93730054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2022 год сложился в объеме 655 365,5 тыс. рублей, на 2023 год – 678 080,7 тыс. рублей, на 2024 год – 718 111,8 тыс. рублей. Ожидаемая структура налоговых доходов бюджета городского округа Анадырь на 2022 год и плановый период 2023 и 2024 годов  представлена в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таблице: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112915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586 282,0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601 827,0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625 306,0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3 430,5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38 827,0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42 797,0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54 947,0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2 070,0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22 060,0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25 371,0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29 234,0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655 365,5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678 080,7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718 111,8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2022 году – 89,5%, в 2023 году – 88,8%, в 2024 году – 87,1%.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2022 год прогнозируются в объеме 86 368,2 тыс. рублей, в 2023 году – в объеме 87 116,0 тыс. рублей, в 2024 году – в объеме 84 472,4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23799</TotalTime>
  <Words>1457</Words>
  <Application>Microsoft Office PowerPoint</Application>
  <PresentationFormat>Экран (4:3)</PresentationFormat>
  <Paragraphs>320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Марина Родькина</cp:lastModifiedBy>
  <cp:revision>1307</cp:revision>
  <dcterms:created xsi:type="dcterms:W3CDTF">2004-02-12T06:43:32Z</dcterms:created>
  <dcterms:modified xsi:type="dcterms:W3CDTF">2022-03-01T04:14:53Z</dcterms:modified>
</cp:coreProperties>
</file>